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301" r:id="rId2"/>
    <p:sldId id="264" r:id="rId3"/>
    <p:sldId id="419" r:id="rId4"/>
    <p:sldId id="547" r:id="rId5"/>
    <p:sldId id="548" r:id="rId6"/>
    <p:sldId id="603" r:id="rId7"/>
    <p:sldId id="604" r:id="rId8"/>
    <p:sldId id="605" r:id="rId9"/>
    <p:sldId id="606" r:id="rId10"/>
    <p:sldId id="611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612" r:id="rId19"/>
    <p:sldId id="609" r:id="rId20"/>
    <p:sldId id="555" r:id="rId21"/>
    <p:sldId id="556" r:id="rId22"/>
    <p:sldId id="557" r:id="rId23"/>
    <p:sldId id="558" r:id="rId24"/>
    <p:sldId id="559" r:id="rId25"/>
    <p:sldId id="560" r:id="rId26"/>
    <p:sldId id="561" r:id="rId27"/>
    <p:sldId id="562" r:id="rId28"/>
    <p:sldId id="563" r:id="rId29"/>
    <p:sldId id="565" r:id="rId30"/>
    <p:sldId id="566" r:id="rId31"/>
    <p:sldId id="554" r:id="rId32"/>
    <p:sldId id="567" r:id="rId33"/>
    <p:sldId id="568" r:id="rId34"/>
    <p:sldId id="569" r:id="rId35"/>
    <p:sldId id="613" r:id="rId36"/>
    <p:sldId id="570" r:id="rId37"/>
    <p:sldId id="573" r:id="rId38"/>
    <p:sldId id="575" r:id="rId39"/>
    <p:sldId id="574" r:id="rId40"/>
    <p:sldId id="576" r:id="rId41"/>
    <p:sldId id="577" r:id="rId42"/>
    <p:sldId id="578" r:id="rId43"/>
    <p:sldId id="579" r:id="rId44"/>
    <p:sldId id="580" r:id="rId45"/>
    <p:sldId id="581" r:id="rId46"/>
    <p:sldId id="582" r:id="rId47"/>
    <p:sldId id="584" r:id="rId48"/>
    <p:sldId id="585" r:id="rId49"/>
    <p:sldId id="586" r:id="rId50"/>
    <p:sldId id="587" r:id="rId51"/>
    <p:sldId id="588" r:id="rId52"/>
    <p:sldId id="589" r:id="rId53"/>
    <p:sldId id="590" r:id="rId54"/>
    <p:sldId id="591" r:id="rId55"/>
    <p:sldId id="592" r:id="rId56"/>
    <p:sldId id="593" r:id="rId57"/>
    <p:sldId id="476" r:id="rId58"/>
    <p:sldId id="610" r:id="rId59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1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2/7/23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2/7/23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2/7/23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2/7/23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2/7/23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2/7/23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2/7/23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2/7/23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2/7/23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2/7/23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2/7/23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2/7/23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2/7/23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30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31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>
                <a:solidFill>
                  <a:srgbClr val="00B0F0"/>
                </a:solidFill>
              </a:rPr>
              <a:t>Lecture </a:t>
            </a:r>
            <a:r>
              <a:rPr lang="en-US" sz="2800" b="1" dirty="0">
                <a:solidFill>
                  <a:srgbClr val="00B0F0"/>
                </a:solidFill>
              </a:rPr>
              <a:t>05</a:t>
            </a:r>
            <a:r>
              <a:rPr lang="en-QA" sz="2800" b="1">
                <a:solidFill>
                  <a:srgbClr val="00B0F0"/>
                </a:solidFill>
              </a:rPr>
              <a:t>: </a:t>
            </a:r>
            <a:endParaRPr lang="en-QA" sz="2800" b="1" dirty="0">
              <a:solidFill>
                <a:srgbClr val="00B0F0"/>
              </a:solidFill>
            </a:endParaRPr>
          </a:p>
          <a:p>
            <a:r>
              <a:rPr lang="en-QA" sz="2800" b="1" dirty="0">
                <a:solidFill>
                  <a:srgbClr val="00B0F0"/>
                </a:solidFill>
              </a:rPr>
              <a:t>Ranked </a:t>
            </a:r>
            <a:r>
              <a:rPr lang="en-US" sz="2800" b="1" dirty="0">
                <a:solidFill>
                  <a:srgbClr val="00B0F0"/>
                </a:solidFill>
              </a:rPr>
              <a:t>Retrieval</a:t>
            </a:r>
            <a:r>
              <a:rPr lang="en-QA" sz="2800" b="1" dirty="0">
                <a:solidFill>
                  <a:srgbClr val="00B0F0"/>
                </a:solidFill>
              </a:rPr>
              <a:t>– Part II</a:t>
            </a:r>
          </a:p>
          <a:p>
            <a:endParaRPr lang="en-QA" sz="2800" dirty="0"/>
          </a:p>
          <a:p>
            <a:r>
              <a:rPr lang="en-US" sz="2800" dirty="0"/>
              <a:t>February</a:t>
            </a:r>
            <a:r>
              <a:rPr lang="en-QA" sz="2800"/>
              <a:t> </a:t>
            </a:r>
            <a:r>
              <a:rPr lang="en-QA" sz="2800" dirty="0"/>
              <a:t>06</a:t>
            </a:r>
            <a:r>
              <a:rPr lang="en-QA" sz="2800"/>
              <a:t>, 202</a:t>
            </a:r>
            <a:r>
              <a:rPr lang="en-US" sz="2800" dirty="0"/>
              <a:t>3</a:t>
            </a:r>
            <a:endParaRPr lang="en-QA" sz="2800" dirty="0"/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1625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Outline </a:t>
            </a:r>
            <a:endParaRPr lang="en-QA" b="1" i="1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09BCEFF-E385-5D44-A9F2-CD88B9AC71B4}"/>
              </a:ext>
            </a:extLst>
          </p:cNvPr>
          <p:cNvSpPr/>
          <p:nvPr/>
        </p:nvSpPr>
        <p:spPr>
          <a:xfrm>
            <a:off x="4967416" y="2273644"/>
            <a:ext cx="2257167" cy="13098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Ranked Retrieval</a:t>
            </a:r>
            <a:endParaRPr lang="en-QA" sz="2400" dirty="0">
              <a:solidFill>
                <a:schemeClr val="tx1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56BDCC6-E9AB-5C40-BDF3-0E9E59A9BBE4}"/>
              </a:ext>
            </a:extLst>
          </p:cNvPr>
          <p:cNvSpPr/>
          <p:nvPr/>
        </p:nvSpPr>
        <p:spPr>
          <a:xfrm>
            <a:off x="1086111" y="4481085"/>
            <a:ext cx="2257167" cy="130981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Recap</a:t>
            </a:r>
            <a:endParaRPr lang="en-QA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B0FA289-4EDE-D34F-B9E6-3C411A49B18E}"/>
              </a:ext>
            </a:extLst>
          </p:cNvPr>
          <p:cNvSpPr/>
          <p:nvPr/>
        </p:nvSpPr>
        <p:spPr>
          <a:xfrm>
            <a:off x="3715011" y="4481085"/>
            <a:ext cx="2257167" cy="130981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Background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92DBAC-3ABF-5C4B-979B-BD9FF8053CFD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flipH="1">
            <a:off x="2214695" y="3583460"/>
            <a:ext cx="38813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7951EE-06F6-374D-8CFA-D8F1A9C7AED3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 flipH="1">
            <a:off x="4843595" y="3583460"/>
            <a:ext cx="12524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triped Right Arrow 44">
            <a:extLst>
              <a:ext uri="{FF2B5EF4-FFF2-40B4-BE49-F238E27FC236}">
                <a16:creationId xmlns:a16="http://schemas.microsoft.com/office/drawing/2014/main" id="{85F62CC7-4890-B74A-A09F-676E6A822C0D}"/>
              </a:ext>
            </a:extLst>
          </p:cNvPr>
          <p:cNvSpPr/>
          <p:nvPr/>
        </p:nvSpPr>
        <p:spPr>
          <a:xfrm rot="16200000">
            <a:off x="4565567" y="5905930"/>
            <a:ext cx="556054" cy="617837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8CD64D-7463-BF43-8F62-BC8CE8E7B2BA}"/>
              </a:ext>
            </a:extLst>
          </p:cNvPr>
          <p:cNvSpPr/>
          <p:nvPr/>
        </p:nvSpPr>
        <p:spPr>
          <a:xfrm>
            <a:off x="6343911" y="4481085"/>
            <a:ext cx="2257167" cy="130981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Vector Space Model</a:t>
            </a:r>
            <a:endParaRPr lang="en-QA" sz="24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72A919-A14C-3648-9815-7AD59058EACB}"/>
              </a:ext>
            </a:extLst>
          </p:cNvPr>
          <p:cNvCxnSpPr>
            <a:cxnSpLocks/>
            <a:stCxn id="31" idx="2"/>
            <a:endCxn id="19" idx="0"/>
          </p:cNvCxnSpPr>
          <p:nvPr/>
        </p:nvCxnSpPr>
        <p:spPr>
          <a:xfrm>
            <a:off x="6096000" y="3583460"/>
            <a:ext cx="13764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DA0E2E6-4D78-7241-8627-3073E3674AAA}"/>
              </a:ext>
            </a:extLst>
          </p:cNvPr>
          <p:cNvSpPr/>
          <p:nvPr/>
        </p:nvSpPr>
        <p:spPr>
          <a:xfrm>
            <a:off x="8972811" y="4481085"/>
            <a:ext cx="2257167" cy="130981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Cosine Similarity </a:t>
            </a:r>
            <a:endParaRPr lang="en-QA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F2CA86-AE96-B84E-8D8B-5A9CB7CB899D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6096000" y="3583460"/>
            <a:ext cx="40053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8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Vectors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vector can be visually represented as an arrow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QA" dirty="0"/>
              <a:t>A vector can also be represented as an ordered list or a tuple by starting from its tail and asking how far away is its head in the:</a:t>
            </a:r>
          </a:p>
          <a:p>
            <a:pPr lvl="1"/>
            <a:r>
              <a:rPr lang="en-QA" dirty="0">
                <a:solidFill>
                  <a:srgbClr val="FF0000"/>
                </a:solidFill>
              </a:rPr>
              <a:t>Horizontal direction  </a:t>
            </a:r>
          </a:p>
          <a:p>
            <a:pPr lvl="1"/>
            <a:r>
              <a:rPr lang="en-QA" dirty="0">
                <a:solidFill>
                  <a:srgbClr val="00B050"/>
                </a:solidFill>
              </a:rPr>
              <a:t>Vertical direction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B4ADB8-AB56-C144-BD16-5045A0A30489}"/>
              </a:ext>
            </a:extLst>
          </p:cNvPr>
          <p:cNvCxnSpPr/>
          <p:nvPr/>
        </p:nvCxnSpPr>
        <p:spPr>
          <a:xfrm flipV="1">
            <a:off x="4176584" y="2866761"/>
            <a:ext cx="1692875" cy="10626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B1C66466-BCD5-6147-B4FF-8B0DED97A683}"/>
              </a:ext>
            </a:extLst>
          </p:cNvPr>
          <p:cNvSpPr/>
          <p:nvPr/>
        </p:nvSpPr>
        <p:spPr>
          <a:xfrm>
            <a:off x="4114800" y="3867658"/>
            <a:ext cx="135924" cy="1359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300224-5477-AF4C-8F99-0A110ECB1388}"/>
              </a:ext>
            </a:extLst>
          </p:cNvPr>
          <p:cNvSpPr txBox="1"/>
          <p:nvPr/>
        </p:nvSpPr>
        <p:spPr>
          <a:xfrm>
            <a:off x="3588644" y="3803617"/>
            <a:ext cx="49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Tail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0AFFC-BFD8-DA46-8AA4-3B0D1EFABA65}"/>
              </a:ext>
            </a:extLst>
          </p:cNvPr>
          <p:cNvSpPr txBox="1"/>
          <p:nvPr/>
        </p:nvSpPr>
        <p:spPr>
          <a:xfrm>
            <a:off x="5621827" y="243427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Head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82136A-48D6-D340-B992-FF6355ED66B7}"/>
              </a:ext>
            </a:extLst>
          </p:cNvPr>
          <p:cNvCxnSpPr>
            <a:cxnSpLocks/>
          </p:cNvCxnSpPr>
          <p:nvPr/>
        </p:nvCxnSpPr>
        <p:spPr>
          <a:xfrm flipV="1">
            <a:off x="4182762" y="3914143"/>
            <a:ext cx="1686697" cy="15299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C21879-4704-7C4B-97FA-E674621A2296}"/>
              </a:ext>
            </a:extLst>
          </p:cNvPr>
          <p:cNvCxnSpPr/>
          <p:nvPr/>
        </p:nvCxnSpPr>
        <p:spPr>
          <a:xfrm flipV="1">
            <a:off x="5869459" y="2889101"/>
            <a:ext cx="0" cy="1040341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31BFE0-661E-7340-84E4-F7DB0CE2DB66}"/>
                  </a:ext>
                </a:extLst>
              </p:cNvPr>
              <p:cNvSpPr txBox="1"/>
              <p:nvPr/>
            </p:nvSpPr>
            <p:spPr>
              <a:xfrm>
                <a:off x="4624379" y="3057833"/>
                <a:ext cx="429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31BFE0-661E-7340-84E4-F7DB0CE2D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379" y="3057833"/>
                <a:ext cx="429348" cy="461665"/>
              </a:xfrm>
              <a:prstGeom prst="rect">
                <a:avLst/>
              </a:prstGeom>
              <a:blipFill>
                <a:blip r:embed="rId2"/>
                <a:stretch>
                  <a:fillRect t="-189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3F05CA-A80A-BC43-ACD6-5006E8467C04}"/>
                  </a:ext>
                </a:extLst>
              </p:cNvPr>
              <p:cNvSpPr txBox="1"/>
              <p:nvPr/>
            </p:nvSpPr>
            <p:spPr>
              <a:xfrm>
                <a:off x="8255284" y="2535702"/>
                <a:ext cx="940066" cy="706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400" dirty="0"/>
                  <a:t>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3F05CA-A80A-BC43-ACD6-5006E8467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284" y="2535702"/>
                <a:ext cx="940066" cy="706797"/>
              </a:xfrm>
              <a:prstGeom prst="rect">
                <a:avLst/>
              </a:prstGeom>
              <a:blipFill>
                <a:blip r:embed="rId3"/>
                <a:stretch>
                  <a:fillRect l="-9333" b="-701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11E3AFB-79BD-504D-A72A-34BF4D77CD1C}"/>
                  </a:ext>
                </a:extLst>
              </p:cNvPr>
              <p:cNvSpPr/>
              <p:nvPr/>
            </p:nvSpPr>
            <p:spPr>
              <a:xfrm>
                <a:off x="7889986" y="2658267"/>
                <a:ext cx="429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11E3AFB-79BD-504D-A72A-34BF4D77C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986" y="2658267"/>
                <a:ext cx="429348" cy="461665"/>
              </a:xfrm>
              <a:prstGeom prst="rect">
                <a:avLst/>
              </a:prstGeom>
              <a:blipFill>
                <a:blip r:embed="rId4"/>
                <a:stretch>
                  <a:fillRect t="-2162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915C524-E39A-FC49-9D6E-7A735BD88F97}"/>
              </a:ext>
            </a:extLst>
          </p:cNvPr>
          <p:cNvSpPr txBox="1"/>
          <p:nvPr/>
        </p:nvSpPr>
        <p:spPr>
          <a:xfrm>
            <a:off x="8255284" y="3615502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/>
              <a:t>= (4,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C8CDCA-44C9-A441-8B94-77CAC41BD42B}"/>
                  </a:ext>
                </a:extLst>
              </p:cNvPr>
              <p:cNvSpPr/>
              <p:nvPr/>
            </p:nvSpPr>
            <p:spPr>
              <a:xfrm>
                <a:off x="7889986" y="3610245"/>
                <a:ext cx="4309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C8CDCA-44C9-A441-8B94-77CAC41BD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986" y="3610245"/>
                <a:ext cx="430952" cy="461665"/>
              </a:xfrm>
              <a:prstGeom prst="rect">
                <a:avLst/>
              </a:prstGeom>
              <a:blipFill>
                <a:blip r:embed="rId5"/>
                <a:stretch>
                  <a:fillRect l="-2857" t="-2162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5D91DAC-53C3-3343-B174-F5C361F3A928}"/>
              </a:ext>
            </a:extLst>
          </p:cNvPr>
          <p:cNvSpPr txBox="1"/>
          <p:nvPr/>
        </p:nvSpPr>
        <p:spPr>
          <a:xfrm>
            <a:off x="4993711" y="39141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54C733-A354-E94F-B342-E6268F5C2E6C}"/>
              </a:ext>
            </a:extLst>
          </p:cNvPr>
          <p:cNvSpPr txBox="1"/>
          <p:nvPr/>
        </p:nvSpPr>
        <p:spPr>
          <a:xfrm>
            <a:off x="5913498" y="32246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D59004-17FA-C74A-9F84-034C223E7388}"/>
              </a:ext>
            </a:extLst>
          </p:cNvPr>
          <p:cNvSpPr txBox="1"/>
          <p:nvPr/>
        </p:nvSpPr>
        <p:spPr>
          <a:xfrm>
            <a:off x="7357468" y="369045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QA" i="1" dirty="0"/>
              <a:t>r</a:t>
            </a:r>
            <a:r>
              <a:rPr lang="en-QA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0286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Unit Vectors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Any vector can also be represented as a </a:t>
            </a:r>
            <a:r>
              <a:rPr lang="en-US" i="1" dirty="0"/>
              <a:t>sum</a:t>
            </a:r>
            <a:r>
              <a:rPr lang="en-US" dirty="0"/>
              <a:t> of scaled up versions of </a:t>
            </a:r>
            <a:r>
              <a:rPr lang="en-US" b="1" i="1" dirty="0"/>
              <a:t>unit</a:t>
            </a:r>
            <a:r>
              <a:rPr lang="en-US" dirty="0"/>
              <a:t> vectors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B4ADB8-AB56-C144-BD16-5045A0A30489}"/>
              </a:ext>
            </a:extLst>
          </p:cNvPr>
          <p:cNvCxnSpPr/>
          <p:nvPr/>
        </p:nvCxnSpPr>
        <p:spPr>
          <a:xfrm flipV="1">
            <a:off x="4176584" y="2866761"/>
            <a:ext cx="1692875" cy="10626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82136A-48D6-D340-B992-FF6355ED66B7}"/>
              </a:ext>
            </a:extLst>
          </p:cNvPr>
          <p:cNvCxnSpPr>
            <a:cxnSpLocks/>
          </p:cNvCxnSpPr>
          <p:nvPr/>
        </p:nvCxnSpPr>
        <p:spPr>
          <a:xfrm flipV="1">
            <a:off x="4182762" y="3914143"/>
            <a:ext cx="1686697" cy="15299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C21879-4704-7C4B-97FA-E674621A2296}"/>
              </a:ext>
            </a:extLst>
          </p:cNvPr>
          <p:cNvCxnSpPr/>
          <p:nvPr/>
        </p:nvCxnSpPr>
        <p:spPr>
          <a:xfrm flipV="1">
            <a:off x="5869459" y="2889101"/>
            <a:ext cx="0" cy="1040341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31BFE0-661E-7340-84E4-F7DB0CE2DB66}"/>
                  </a:ext>
                </a:extLst>
              </p:cNvPr>
              <p:cNvSpPr txBox="1"/>
              <p:nvPr/>
            </p:nvSpPr>
            <p:spPr>
              <a:xfrm>
                <a:off x="4660331" y="2993772"/>
                <a:ext cx="429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31BFE0-661E-7340-84E4-F7DB0CE2D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331" y="2993772"/>
                <a:ext cx="429348" cy="461665"/>
              </a:xfrm>
              <a:prstGeom prst="rect">
                <a:avLst/>
              </a:prstGeom>
              <a:blipFill>
                <a:blip r:embed="rId2"/>
                <a:stretch>
                  <a:fillRect t="-1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3F05CA-A80A-BC43-ACD6-5006E8467C04}"/>
                  </a:ext>
                </a:extLst>
              </p:cNvPr>
              <p:cNvSpPr txBox="1"/>
              <p:nvPr/>
            </p:nvSpPr>
            <p:spPr>
              <a:xfrm>
                <a:off x="7519672" y="2657316"/>
                <a:ext cx="940066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400" dirty="0"/>
                  <a:t>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3F05CA-A80A-BC43-ACD6-5006E8467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672" y="2657316"/>
                <a:ext cx="940066" cy="708143"/>
              </a:xfrm>
              <a:prstGeom prst="rect">
                <a:avLst/>
              </a:prstGeom>
              <a:blipFill>
                <a:blip r:embed="rId3"/>
                <a:stretch>
                  <a:fillRect l="-10667" b="-89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5D91DAC-53C3-3343-B174-F5C361F3A928}"/>
              </a:ext>
            </a:extLst>
          </p:cNvPr>
          <p:cNvSpPr txBox="1"/>
          <p:nvPr/>
        </p:nvSpPr>
        <p:spPr>
          <a:xfrm>
            <a:off x="4993711" y="39141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54C733-A354-E94F-B342-E6268F5C2E6C}"/>
              </a:ext>
            </a:extLst>
          </p:cNvPr>
          <p:cNvSpPr txBox="1"/>
          <p:nvPr/>
        </p:nvSpPr>
        <p:spPr>
          <a:xfrm>
            <a:off x="5913498" y="32246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5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F06EF8-CA30-3B42-AD18-38717D61A83D}"/>
                  </a:ext>
                </a:extLst>
              </p:cNvPr>
              <p:cNvSpPr txBox="1"/>
              <p:nvPr/>
            </p:nvSpPr>
            <p:spPr>
              <a:xfrm>
                <a:off x="7220458" y="2858275"/>
                <a:ext cx="34714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F06EF8-CA30-3B42-AD18-38717D61A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58" y="2858275"/>
                <a:ext cx="347149" cy="369332"/>
              </a:xfrm>
              <a:prstGeom prst="rect">
                <a:avLst/>
              </a:prstGeom>
              <a:blipFill>
                <a:blip r:embed="rId4"/>
                <a:stretch>
                  <a:fillRect t="-1724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43C68A-77FE-5C4D-9ACE-FF13ACB61115}"/>
              </a:ext>
            </a:extLst>
          </p:cNvPr>
          <p:cNvCxnSpPr>
            <a:cxnSpLocks/>
          </p:cNvCxnSpPr>
          <p:nvPr/>
        </p:nvCxnSpPr>
        <p:spPr>
          <a:xfrm>
            <a:off x="4176583" y="3929442"/>
            <a:ext cx="4154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03F6D6-DBB7-EC40-8AEA-B2B35D6CC5D8}"/>
                  </a:ext>
                </a:extLst>
              </p:cNvPr>
              <p:cNvSpPr txBox="1"/>
              <p:nvPr/>
            </p:nvSpPr>
            <p:spPr>
              <a:xfrm>
                <a:off x="4176584" y="3969336"/>
                <a:ext cx="3471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03F6D6-DBB7-EC40-8AEA-B2B35D6CC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584" y="3969336"/>
                <a:ext cx="347149" cy="276999"/>
              </a:xfrm>
              <a:prstGeom prst="rect">
                <a:avLst/>
              </a:prstGeom>
              <a:blipFill>
                <a:blip r:embed="rId5"/>
                <a:stretch>
                  <a:fillRect t="-1304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F29EAA1-8EA6-0944-90D3-EAE5E0D0FFE3}"/>
                  </a:ext>
                </a:extLst>
              </p:cNvPr>
              <p:cNvSpPr txBox="1"/>
              <p:nvPr/>
            </p:nvSpPr>
            <p:spPr>
              <a:xfrm>
                <a:off x="7519672" y="3617439"/>
                <a:ext cx="940066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400" dirty="0"/>
                  <a:t> 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F29EAA1-8EA6-0944-90D3-EAE5E0D0F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672" y="3617439"/>
                <a:ext cx="940066" cy="708143"/>
              </a:xfrm>
              <a:prstGeom prst="rect">
                <a:avLst/>
              </a:prstGeom>
              <a:blipFill>
                <a:blip r:embed="rId6"/>
                <a:stretch>
                  <a:fillRect l="-10667" b="-877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C8D19E-7616-B147-88A7-643E32D435F9}"/>
                  </a:ext>
                </a:extLst>
              </p:cNvPr>
              <p:cNvSpPr txBox="1"/>
              <p:nvPr/>
            </p:nvSpPr>
            <p:spPr>
              <a:xfrm>
                <a:off x="7220458" y="3795594"/>
                <a:ext cx="34714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C8D19E-7616-B147-88A7-643E32D43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58" y="3795594"/>
                <a:ext cx="347149" cy="369332"/>
              </a:xfrm>
              <a:prstGeom prst="rect">
                <a:avLst/>
              </a:prstGeom>
              <a:blipFill>
                <a:blip r:embed="rId7"/>
                <a:stretch>
                  <a:fillRect t="-17241" b="-275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9CD14A-774A-6849-AADE-EDFE02D0B85E}"/>
              </a:ext>
            </a:extLst>
          </p:cNvPr>
          <p:cNvCxnSpPr>
            <a:cxnSpLocks/>
          </p:cNvCxnSpPr>
          <p:nvPr/>
        </p:nvCxnSpPr>
        <p:spPr>
          <a:xfrm flipV="1">
            <a:off x="4190101" y="3560110"/>
            <a:ext cx="0" cy="3551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905125-7FCC-6045-A81C-DD54038585BE}"/>
                  </a:ext>
                </a:extLst>
              </p:cNvPr>
              <p:cNvSpPr txBox="1"/>
              <p:nvPr/>
            </p:nvSpPr>
            <p:spPr>
              <a:xfrm>
                <a:off x="3808367" y="3637144"/>
                <a:ext cx="3471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905125-7FCC-6045-A81C-DD5403858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367" y="3637144"/>
                <a:ext cx="347149" cy="276999"/>
              </a:xfrm>
              <a:prstGeom prst="rect">
                <a:avLst/>
              </a:prstGeom>
              <a:blipFill>
                <a:blip r:embed="rId8"/>
                <a:stretch>
                  <a:fillRect t="-13043" b="-2173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3B58951-9BBA-634C-A500-48CF2F94220C}"/>
                  </a:ext>
                </a:extLst>
              </p:cNvPr>
              <p:cNvSpPr/>
              <p:nvPr/>
            </p:nvSpPr>
            <p:spPr>
              <a:xfrm>
                <a:off x="1680872" y="5228485"/>
                <a:ext cx="429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3B58951-9BBA-634C-A500-48CF2F942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72" y="5228485"/>
                <a:ext cx="429348" cy="461665"/>
              </a:xfrm>
              <a:prstGeom prst="rect">
                <a:avLst/>
              </a:prstGeom>
              <a:blipFill>
                <a:blip r:embed="rId9"/>
                <a:stretch>
                  <a:fillRect t="-189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44A6DD-9C69-BA4A-B26A-5429EA60D134}"/>
                  </a:ext>
                </a:extLst>
              </p:cNvPr>
              <p:cNvSpPr txBox="1"/>
              <p:nvPr/>
            </p:nvSpPr>
            <p:spPr>
              <a:xfrm>
                <a:off x="1943480" y="5228485"/>
                <a:ext cx="17510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= 4</a:t>
                </a:r>
                <a14:m>
                  <m:oMath xmlns:m="http://schemas.openxmlformats.org/officeDocument/2006/math">
                    <m:r>
                      <a:rPr lang="en-Q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44A6DD-9C69-BA4A-B26A-5429EA60D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480" y="5228485"/>
                <a:ext cx="1751057" cy="461665"/>
              </a:xfrm>
              <a:prstGeom prst="rect">
                <a:avLst/>
              </a:prstGeom>
              <a:blipFill>
                <a:blip r:embed="rId10"/>
                <a:stretch>
                  <a:fillRect l="-579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9E0355-891B-8C44-B32C-62C402A0E127}"/>
                  </a:ext>
                </a:extLst>
              </p:cNvPr>
              <p:cNvSpPr txBox="1"/>
              <p:nvPr/>
            </p:nvSpPr>
            <p:spPr>
              <a:xfrm>
                <a:off x="2110220" y="3206711"/>
                <a:ext cx="940066" cy="706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400" dirty="0"/>
                  <a:t> 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9E0355-891B-8C44-B32C-62C402A0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220" y="3206711"/>
                <a:ext cx="940066" cy="706797"/>
              </a:xfrm>
              <a:prstGeom prst="rect">
                <a:avLst/>
              </a:prstGeom>
              <a:blipFill>
                <a:blip r:embed="rId11"/>
                <a:stretch>
                  <a:fillRect l="-10667" b="-701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9F6C0B1-ACD8-A748-8A37-E58E13B19D44}"/>
                  </a:ext>
                </a:extLst>
              </p:cNvPr>
              <p:cNvSpPr/>
              <p:nvPr/>
            </p:nvSpPr>
            <p:spPr>
              <a:xfrm>
                <a:off x="1728806" y="3309013"/>
                <a:ext cx="429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9F6C0B1-ACD8-A748-8A37-E58E13B19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06" y="3309013"/>
                <a:ext cx="429348" cy="461665"/>
              </a:xfrm>
              <a:prstGeom prst="rect">
                <a:avLst/>
              </a:prstGeom>
              <a:blipFill>
                <a:blip r:embed="rId12"/>
                <a:stretch>
                  <a:fillRect t="-210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F7C5281C-AD53-A742-8A33-58E4B17B4AA4}"/>
              </a:ext>
            </a:extLst>
          </p:cNvPr>
          <p:cNvCxnSpPr>
            <a:stCxn id="19" idx="3"/>
          </p:cNvCxnSpPr>
          <p:nvPr/>
        </p:nvCxnSpPr>
        <p:spPr>
          <a:xfrm flipV="1">
            <a:off x="8459738" y="2866761"/>
            <a:ext cx="523624" cy="14462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A760900-8337-DF4B-B03C-A20924F73A86}"/>
              </a:ext>
            </a:extLst>
          </p:cNvPr>
          <p:cNvSpPr txBox="1"/>
          <p:nvPr/>
        </p:nvSpPr>
        <p:spPr>
          <a:xfrm>
            <a:off x="9023286" y="2381269"/>
            <a:ext cx="2696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It goes in the </a:t>
            </a:r>
            <a:r>
              <a:rPr lang="en-QA" sz="2000" dirty="0">
                <a:solidFill>
                  <a:srgbClr val="FF0000"/>
                </a:solidFill>
              </a:rPr>
              <a:t>horizontal </a:t>
            </a:r>
            <a:br>
              <a:rPr lang="en-QA" sz="2000" dirty="0">
                <a:solidFill>
                  <a:srgbClr val="FF0000"/>
                </a:solidFill>
              </a:rPr>
            </a:br>
            <a:r>
              <a:rPr lang="en-QA" sz="2000" dirty="0">
                <a:solidFill>
                  <a:srgbClr val="FF0000"/>
                </a:solidFill>
              </a:rPr>
              <a:t>direction</a:t>
            </a:r>
            <a:r>
              <a:rPr lang="en-QA" sz="2000" dirty="0"/>
              <a:t> </a:t>
            </a:r>
            <a:r>
              <a:rPr lang="en-QA" sz="2000" i="1" dirty="0"/>
              <a:t>only</a:t>
            </a:r>
            <a:r>
              <a:rPr lang="en-QA" sz="2000" dirty="0"/>
              <a:t> and has </a:t>
            </a:r>
            <a:br>
              <a:rPr lang="en-QA" sz="2000" dirty="0"/>
            </a:br>
            <a:r>
              <a:rPr lang="en-QA" sz="2000" dirty="0"/>
              <a:t>length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5F290B-9B82-9B4C-925A-71E4A3B61434}"/>
              </a:ext>
            </a:extLst>
          </p:cNvPr>
          <p:cNvSpPr txBox="1"/>
          <p:nvPr/>
        </p:nvSpPr>
        <p:spPr>
          <a:xfrm>
            <a:off x="9023285" y="3645733"/>
            <a:ext cx="2537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It goes in the </a:t>
            </a:r>
            <a:r>
              <a:rPr lang="en-QA" sz="2000" dirty="0">
                <a:solidFill>
                  <a:srgbClr val="00B050"/>
                </a:solidFill>
              </a:rPr>
              <a:t>vertical </a:t>
            </a:r>
            <a:br>
              <a:rPr lang="en-QA" sz="2000" dirty="0">
                <a:solidFill>
                  <a:srgbClr val="00B050"/>
                </a:solidFill>
              </a:rPr>
            </a:br>
            <a:r>
              <a:rPr lang="en-QA" sz="2000" dirty="0">
                <a:solidFill>
                  <a:srgbClr val="00B050"/>
                </a:solidFill>
              </a:rPr>
              <a:t>direction</a:t>
            </a:r>
            <a:r>
              <a:rPr lang="en-QA" sz="2000" dirty="0"/>
              <a:t> </a:t>
            </a:r>
            <a:r>
              <a:rPr lang="en-QA" sz="2000" i="1" dirty="0"/>
              <a:t>only</a:t>
            </a:r>
            <a:r>
              <a:rPr lang="en-QA" sz="2000" dirty="0"/>
              <a:t> and has </a:t>
            </a:r>
            <a:br>
              <a:rPr lang="en-QA" sz="2000" dirty="0"/>
            </a:br>
            <a:r>
              <a:rPr lang="en-QA" sz="2000" dirty="0"/>
              <a:t>length 1</a:t>
            </a:r>
          </a:p>
        </p:txBody>
      </p: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2561E775-990D-9C4D-8B91-C21523306CD1}"/>
              </a:ext>
            </a:extLst>
          </p:cNvPr>
          <p:cNvCxnSpPr>
            <a:stCxn id="27" idx="3"/>
          </p:cNvCxnSpPr>
          <p:nvPr/>
        </p:nvCxnSpPr>
        <p:spPr>
          <a:xfrm>
            <a:off x="8459738" y="3971511"/>
            <a:ext cx="563548" cy="137825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triped Right Arrow 40">
            <a:extLst>
              <a:ext uri="{FF2B5EF4-FFF2-40B4-BE49-F238E27FC236}">
                <a16:creationId xmlns:a16="http://schemas.microsoft.com/office/drawing/2014/main" id="{CFC72787-E7EB-AA4C-A549-336B2CEA5B69}"/>
              </a:ext>
            </a:extLst>
          </p:cNvPr>
          <p:cNvSpPr/>
          <p:nvPr/>
        </p:nvSpPr>
        <p:spPr>
          <a:xfrm>
            <a:off x="3126260" y="3343716"/>
            <a:ext cx="407773" cy="500442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23EF802-1A86-2F49-80D8-D8F56E37BA9B}"/>
                  </a:ext>
                </a:extLst>
              </p:cNvPr>
              <p:cNvSpPr/>
              <p:nvPr/>
            </p:nvSpPr>
            <p:spPr>
              <a:xfrm>
                <a:off x="3611052" y="5105245"/>
                <a:ext cx="4516814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23EF802-1A86-2F49-80D8-D8F56E37B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52" y="5105245"/>
                <a:ext cx="4516814" cy="708143"/>
              </a:xfrm>
              <a:prstGeom prst="rect">
                <a:avLst/>
              </a:prstGeom>
              <a:blipFill>
                <a:blip r:embed="rId1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21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3" grpId="0"/>
      <p:bldP spid="24" grpId="0"/>
      <p:bldP spid="4" grpId="0"/>
      <p:bldP spid="26" grpId="0"/>
      <p:bldP spid="27" grpId="0"/>
      <p:bldP spid="28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41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Magnitude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How can we calculate the length (or </a:t>
            </a:r>
            <a:r>
              <a:rPr lang="en-US" i="1" dirty="0">
                <a:solidFill>
                  <a:srgbClr val="00B0F0"/>
                </a:solidFill>
              </a:rPr>
              <a:t>magnitude</a:t>
            </a:r>
            <a:r>
              <a:rPr lang="en-US" dirty="0"/>
              <a:t>) of a vector?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D91DAC-53C3-3343-B174-F5C361F3A928}"/>
              </a:ext>
            </a:extLst>
          </p:cNvPr>
          <p:cNvSpPr txBox="1"/>
          <p:nvPr/>
        </p:nvSpPr>
        <p:spPr>
          <a:xfrm>
            <a:off x="4909530" y="38896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54C733-A354-E94F-B342-E6268F5C2E6C}"/>
              </a:ext>
            </a:extLst>
          </p:cNvPr>
          <p:cNvSpPr txBox="1"/>
          <p:nvPr/>
        </p:nvSpPr>
        <p:spPr>
          <a:xfrm>
            <a:off x="6202410" y="32177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00B05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F1BBF6-C47F-964A-99CD-A13CA3214E95}"/>
                  </a:ext>
                </a:extLst>
              </p:cNvPr>
              <p:cNvSpPr txBox="1"/>
              <p:nvPr/>
            </p:nvSpPr>
            <p:spPr>
              <a:xfrm>
                <a:off x="2432460" y="4754007"/>
                <a:ext cx="6788718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M</a:t>
                </a:r>
                <a:r>
                  <a:rPr lang="en-QA" sz="2400" dirty="0"/>
                  <a:t>agnitude of the vector 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Q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QA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F1BBF6-C47F-964A-99CD-A13CA3214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460" y="4754007"/>
                <a:ext cx="6788718" cy="414472"/>
              </a:xfrm>
              <a:prstGeom prst="rect">
                <a:avLst/>
              </a:prstGeom>
              <a:blipFill>
                <a:blip r:embed="rId2"/>
                <a:stretch>
                  <a:fillRect l="-2799" t="-23529" b="-382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89F897CA-ABC2-8B41-8B99-077E0EEDFAAF}"/>
              </a:ext>
            </a:extLst>
          </p:cNvPr>
          <p:cNvSpPr/>
          <p:nvPr/>
        </p:nvSpPr>
        <p:spPr>
          <a:xfrm>
            <a:off x="5501860" y="3701303"/>
            <a:ext cx="244650" cy="21284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034207-8D36-9D4C-AA05-8B1C30A63F19}"/>
              </a:ext>
            </a:extLst>
          </p:cNvPr>
          <p:cNvSpPr txBox="1"/>
          <p:nvPr/>
        </p:nvSpPr>
        <p:spPr>
          <a:xfrm>
            <a:off x="4421977" y="388968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r>
              <a:rPr lang="en-QA" sz="2400" b="1" dirty="0"/>
              <a:t> 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9659BA-D3E9-5F49-8F1E-56AA00AD9807}"/>
              </a:ext>
            </a:extLst>
          </p:cNvPr>
          <p:cNvSpPr txBox="1"/>
          <p:nvPr/>
        </p:nvSpPr>
        <p:spPr>
          <a:xfrm>
            <a:off x="5734327" y="321772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  <a:r>
              <a:rPr lang="en-QA" sz="2400" b="1" dirty="0"/>
              <a:t>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CF3F60-AA42-DC4D-B00F-81C826294B95}"/>
              </a:ext>
            </a:extLst>
          </p:cNvPr>
          <p:cNvSpPr txBox="1"/>
          <p:nvPr/>
        </p:nvSpPr>
        <p:spPr>
          <a:xfrm>
            <a:off x="4070342" y="3017668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  <a:r>
              <a:rPr lang="en-QA" sz="2400" b="1" dirty="0"/>
              <a:t> = 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37EE87DF-2088-5948-916F-4D0907EE85A2}"/>
              </a:ext>
            </a:extLst>
          </p:cNvPr>
          <p:cNvSpPr/>
          <p:nvPr/>
        </p:nvSpPr>
        <p:spPr>
          <a:xfrm>
            <a:off x="6685005" y="2446638"/>
            <a:ext cx="234779" cy="1836837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288F74-08E5-4A4B-8D58-1ED3785C9DF3}"/>
              </a:ext>
            </a:extLst>
          </p:cNvPr>
          <p:cNvSpPr txBox="1"/>
          <p:nvPr/>
        </p:nvSpPr>
        <p:spPr>
          <a:xfrm>
            <a:off x="7439507" y="2580990"/>
            <a:ext cx="3067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Pythagorean theorem:</a:t>
            </a:r>
            <a:endParaRPr lang="en-Q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8FE9FE-4CC2-4F42-A9EC-731DE1A3C3A6}"/>
                  </a:ext>
                </a:extLst>
              </p:cNvPr>
              <p:cNvSpPr txBox="1"/>
              <p:nvPr/>
            </p:nvSpPr>
            <p:spPr>
              <a:xfrm>
                <a:off x="7297869" y="3042655"/>
                <a:ext cx="4158831" cy="462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QA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b="1" dirty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𝐜</m:t>
                    </m:r>
                    <m:r>
                      <a:rPr lang="en-GB" sz="2400" b="1" i="0" smtClean="0">
                        <a:latin typeface="Cambria Math" panose="02040503050406030204" pitchFamily="18" charset="0"/>
                        <a:sym typeface="Wingdings" pitchFamily="2" charset="2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8FE9FE-4CC2-4F42-A9EC-731DE1A3C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869" y="3042655"/>
                <a:ext cx="4158831" cy="462178"/>
              </a:xfrm>
              <a:prstGeom prst="rect">
                <a:avLst/>
              </a:prstGeom>
              <a:blipFill>
                <a:blip r:embed="rId3"/>
                <a:stretch>
                  <a:fillRect l="-1829" r="-915" b="-3783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4152BD2-C9C9-5B41-BB2B-8112033C3550}"/>
              </a:ext>
            </a:extLst>
          </p:cNvPr>
          <p:cNvCxnSpPr/>
          <p:nvPr/>
        </p:nvCxnSpPr>
        <p:spPr>
          <a:xfrm flipV="1">
            <a:off x="4065371" y="2866761"/>
            <a:ext cx="1692875" cy="10626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3612FC3-1295-2442-9F99-95A0E57D13B7}"/>
              </a:ext>
            </a:extLst>
          </p:cNvPr>
          <p:cNvCxnSpPr>
            <a:cxnSpLocks/>
          </p:cNvCxnSpPr>
          <p:nvPr/>
        </p:nvCxnSpPr>
        <p:spPr>
          <a:xfrm flipV="1">
            <a:off x="4071549" y="3914143"/>
            <a:ext cx="1686697" cy="15299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A7E2601-DBFE-BB43-8B12-7044548A751F}"/>
              </a:ext>
            </a:extLst>
          </p:cNvPr>
          <p:cNvCxnSpPr/>
          <p:nvPr/>
        </p:nvCxnSpPr>
        <p:spPr>
          <a:xfrm flipV="1">
            <a:off x="5758246" y="2889101"/>
            <a:ext cx="0" cy="1040341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C33A1D8-CBF5-4E4B-8415-54E41B860336}"/>
                  </a:ext>
                </a:extLst>
              </p:cNvPr>
              <p:cNvSpPr txBox="1"/>
              <p:nvPr/>
            </p:nvSpPr>
            <p:spPr>
              <a:xfrm>
                <a:off x="4476638" y="3015739"/>
                <a:ext cx="4016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C33A1D8-CBF5-4E4B-8415-54E41B860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638" y="3015739"/>
                <a:ext cx="401641" cy="461665"/>
              </a:xfrm>
              <a:prstGeom prst="rect">
                <a:avLst/>
              </a:prstGeom>
              <a:blipFill>
                <a:blip r:embed="rId4"/>
                <a:stretch>
                  <a:fillRect t="-2162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8216F36F-98D0-FE4C-A398-1FDA8903FF7E}"/>
                  </a:ext>
                </a:extLst>
              </p:cNvPr>
              <p:cNvSpPr/>
              <p:nvPr/>
            </p:nvSpPr>
            <p:spPr>
              <a:xfrm>
                <a:off x="838199" y="5511114"/>
                <a:ext cx="10847119" cy="95147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400" dirty="0">
                    <a:solidFill>
                      <a:schemeClr val="tx1"/>
                    </a:solidFill>
                  </a:rPr>
                  <a:t>How can we keep vector,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pointing to the same direction, but change its magnitude to 1 (i.e., turn it into a unit vector)?</a:t>
                </a: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8216F36F-98D0-FE4C-A398-1FDA8903F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511114"/>
                <a:ext cx="10847119" cy="951470"/>
              </a:xfrm>
              <a:prstGeom prst="roundRect">
                <a:avLst/>
              </a:prstGeom>
              <a:blipFill>
                <a:blip r:embed="rId5"/>
                <a:stretch>
                  <a:fillRect t="-2597" r="-584" b="-64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2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5" grpId="0"/>
      <p:bldP spid="16" grpId="0" animBg="1"/>
      <p:bldP spid="17" grpId="0"/>
      <p:bldP spid="39" grpId="0"/>
      <p:bldP spid="42" grpId="0"/>
      <p:bldP spid="20" grpId="0" animBg="1"/>
      <p:bldP spid="21" grpId="0"/>
      <p:bldP spid="22" grpId="0"/>
      <p:bldP spid="50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Normalization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How can we construct a unit vector out of a given vector of any length?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A4DAB1-B5BD-F845-9158-5D436FE475F0}"/>
              </a:ext>
            </a:extLst>
          </p:cNvPr>
          <p:cNvSpPr/>
          <p:nvPr/>
        </p:nvSpPr>
        <p:spPr>
          <a:xfrm>
            <a:off x="3470260" y="3283134"/>
            <a:ext cx="2300345" cy="23004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sz="2000" b="1" dirty="0"/>
              <a:t>Normalization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544873-9158-7844-A435-953B54C07705}"/>
              </a:ext>
            </a:extLst>
          </p:cNvPr>
          <p:cNvSpPr txBox="1"/>
          <p:nvPr/>
        </p:nvSpPr>
        <p:spPr>
          <a:xfrm>
            <a:off x="1019277" y="3956280"/>
            <a:ext cx="17851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dirty="0"/>
              <a:t>Vector of </a:t>
            </a:r>
            <a:br>
              <a:rPr lang="en-QA" sz="2800" dirty="0"/>
            </a:br>
            <a:r>
              <a:rPr lang="en-QA" sz="2800" dirty="0"/>
              <a:t>any length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2BDD00-47BE-3642-BAAB-B8FDC2789D35}"/>
              </a:ext>
            </a:extLst>
          </p:cNvPr>
          <p:cNvSpPr txBox="1"/>
          <p:nvPr/>
        </p:nvSpPr>
        <p:spPr>
          <a:xfrm>
            <a:off x="1747227" y="2759914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/>
              <a:t>Input</a:t>
            </a:r>
            <a:r>
              <a:rPr lang="en-QA" sz="2800" dirty="0"/>
              <a:t>: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A4B692-7035-924D-B2EE-B2F28F32781F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5770605" y="4433334"/>
            <a:ext cx="4695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DD79610-0820-2E4B-A245-226FCD0F5E2D}"/>
              </a:ext>
            </a:extLst>
          </p:cNvPr>
          <p:cNvSpPr txBox="1"/>
          <p:nvPr/>
        </p:nvSpPr>
        <p:spPr>
          <a:xfrm>
            <a:off x="6240162" y="3956280"/>
            <a:ext cx="5440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dirty="0"/>
              <a:t>The vector with the same direction, </a:t>
            </a:r>
            <a:br>
              <a:rPr lang="en-QA" sz="2800" dirty="0"/>
            </a:br>
            <a:r>
              <a:rPr lang="en-QA" sz="2800" dirty="0"/>
              <a:t>but with leng</a:t>
            </a:r>
            <a:r>
              <a:rPr lang="en-US" sz="2800" dirty="0" err="1"/>
              <a:t>th</a:t>
            </a:r>
            <a:r>
              <a:rPr lang="en-QA" sz="2800" dirty="0"/>
              <a:t> 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32D7B0-9BB6-CC4D-9A2A-21ED90FBDFE8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2804446" y="4433334"/>
            <a:ext cx="6658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1FC0FEB-715A-2E40-BB80-9962F6F21CAE}"/>
              </a:ext>
            </a:extLst>
          </p:cNvPr>
          <p:cNvSpPr txBox="1"/>
          <p:nvPr/>
        </p:nvSpPr>
        <p:spPr>
          <a:xfrm>
            <a:off x="6217213" y="2759914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/>
              <a:t>Output</a:t>
            </a:r>
            <a:r>
              <a:rPr lang="en-QA" sz="28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8971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  <p:bldP spid="27" grpId="0"/>
      <p:bldP spid="33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Normalization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How can we construct a unit vector out of a given vector of any length?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A4DAB1-B5BD-F845-9158-5D436FE475F0}"/>
              </a:ext>
            </a:extLst>
          </p:cNvPr>
          <p:cNvSpPr/>
          <p:nvPr/>
        </p:nvSpPr>
        <p:spPr>
          <a:xfrm>
            <a:off x="3470260" y="3283134"/>
            <a:ext cx="2300345" cy="23004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sz="2000" b="1" dirty="0"/>
              <a:t>Normalization: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2BDD00-47BE-3642-BAAB-B8FDC2789D35}"/>
              </a:ext>
            </a:extLst>
          </p:cNvPr>
          <p:cNvSpPr txBox="1"/>
          <p:nvPr/>
        </p:nvSpPr>
        <p:spPr>
          <a:xfrm>
            <a:off x="1747227" y="2759914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/>
              <a:t>Input</a:t>
            </a:r>
            <a:r>
              <a:rPr lang="en-QA" sz="2800" dirty="0"/>
              <a:t>: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0C9CF3-B8E7-9344-A107-0A48EBF53AA8}"/>
              </a:ext>
            </a:extLst>
          </p:cNvPr>
          <p:cNvSpPr txBox="1"/>
          <p:nvPr/>
        </p:nvSpPr>
        <p:spPr>
          <a:xfrm>
            <a:off x="6217213" y="2759914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/>
              <a:t>Output</a:t>
            </a:r>
            <a:r>
              <a:rPr lang="en-QA" sz="2800" dirty="0"/>
              <a:t>: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A4B692-7035-924D-B2EE-B2F28F32781F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5770605" y="4433334"/>
            <a:ext cx="4466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32D7B0-9BB6-CC4D-9A2A-21ED90FBDFE8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2792627" y="4433334"/>
            <a:ext cx="6776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383DC1-88CD-894A-8606-24C5E9DD3F4D}"/>
                  </a:ext>
                </a:extLst>
              </p:cNvPr>
              <p:cNvSpPr txBox="1"/>
              <p:nvPr/>
            </p:nvSpPr>
            <p:spPr>
              <a:xfrm>
                <a:off x="2160773" y="4141605"/>
                <a:ext cx="481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 dirty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383DC1-88CD-894A-8606-24C5E9DD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773" y="4141605"/>
                <a:ext cx="48122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4D2F7A-0DE3-6E44-AA8C-F58CB041FFFC}"/>
                  </a:ext>
                </a:extLst>
              </p:cNvPr>
              <p:cNvSpPr/>
              <p:nvPr/>
            </p:nvSpPr>
            <p:spPr>
              <a:xfrm>
                <a:off x="4189297" y="4480283"/>
                <a:ext cx="860940" cy="1008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800" b="1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1" i="1" dirty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4D2F7A-0DE3-6E44-AA8C-F58CB041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297" y="4480283"/>
                <a:ext cx="860940" cy="10083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37EBC1-C19C-D84D-859A-B88EB7E44B03}"/>
                  </a:ext>
                </a:extLst>
              </p:cNvPr>
              <p:cNvSpPr txBox="1"/>
              <p:nvPr/>
            </p:nvSpPr>
            <p:spPr>
              <a:xfrm>
                <a:off x="6448238" y="4217424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37EBC1-C19C-D84D-859A-B88EB7E44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238" y="4217424"/>
                <a:ext cx="296555" cy="430887"/>
              </a:xfrm>
              <a:prstGeom prst="rect">
                <a:avLst/>
              </a:prstGeom>
              <a:blipFill>
                <a:blip r:embed="rId4"/>
                <a:stretch>
                  <a:fillRect l="-25000" t="-20000" r="-208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C7B93346-F9EE-E145-844C-CD21BB4DAE2F}"/>
              </a:ext>
            </a:extLst>
          </p:cNvPr>
          <p:cNvSpPr/>
          <p:nvPr/>
        </p:nvSpPr>
        <p:spPr>
          <a:xfrm>
            <a:off x="7747686" y="2570205"/>
            <a:ext cx="568411" cy="318804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5C1992-C265-FA42-B067-C01A38EB41EE}"/>
                  </a:ext>
                </a:extLst>
              </p:cNvPr>
              <p:cNvSpPr txBox="1"/>
              <p:nvPr/>
            </p:nvSpPr>
            <p:spPr>
              <a:xfrm>
                <a:off x="8540507" y="3715642"/>
                <a:ext cx="1436867" cy="907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QA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5C1992-C265-FA42-B067-C01A38EB4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507" y="3715642"/>
                <a:ext cx="1436867" cy="907877"/>
              </a:xfrm>
              <a:prstGeom prst="rect">
                <a:avLst/>
              </a:prstGeom>
              <a:blipFill>
                <a:blip r:embed="rId5"/>
                <a:stretch>
                  <a:fillRect l="-5263" t="-18056" b="-27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0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Normalization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How can we construct a unit vector out of a given vector of any length?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7B93346-F9EE-E145-844C-CD21BB4DAE2F}"/>
              </a:ext>
            </a:extLst>
          </p:cNvPr>
          <p:cNvSpPr/>
          <p:nvPr/>
        </p:nvSpPr>
        <p:spPr>
          <a:xfrm>
            <a:off x="7747686" y="2570205"/>
            <a:ext cx="568411" cy="318804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FF6810-3C3B-E548-9F1B-A22A9F6E5E5E}"/>
              </a:ext>
            </a:extLst>
          </p:cNvPr>
          <p:cNvSpPr txBox="1"/>
          <p:nvPr/>
        </p:nvSpPr>
        <p:spPr>
          <a:xfrm>
            <a:off x="5045338" y="44312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1B0686-95A3-5146-B65B-DBDB7EED28C7}"/>
              </a:ext>
            </a:extLst>
          </p:cNvPr>
          <p:cNvSpPr txBox="1"/>
          <p:nvPr/>
        </p:nvSpPr>
        <p:spPr>
          <a:xfrm>
            <a:off x="6093893" y="37403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00B050"/>
                </a:solidFill>
              </a:rPr>
              <a:t>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0D97DD-8B93-2641-92F0-D7E530D9B164}"/>
              </a:ext>
            </a:extLst>
          </p:cNvPr>
          <p:cNvCxnSpPr/>
          <p:nvPr/>
        </p:nvCxnSpPr>
        <p:spPr>
          <a:xfrm flipV="1">
            <a:off x="4346868" y="3429000"/>
            <a:ext cx="1692875" cy="10626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D3C3A9-E653-0F4C-820E-0FAF857761FC}"/>
              </a:ext>
            </a:extLst>
          </p:cNvPr>
          <p:cNvCxnSpPr>
            <a:cxnSpLocks/>
          </p:cNvCxnSpPr>
          <p:nvPr/>
        </p:nvCxnSpPr>
        <p:spPr>
          <a:xfrm flipV="1">
            <a:off x="4353046" y="4476382"/>
            <a:ext cx="1686697" cy="15299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2BB0E2-143C-BF47-852A-58494C43E9FD}"/>
              </a:ext>
            </a:extLst>
          </p:cNvPr>
          <p:cNvCxnSpPr/>
          <p:nvPr/>
        </p:nvCxnSpPr>
        <p:spPr>
          <a:xfrm flipV="1">
            <a:off x="6039743" y="3451340"/>
            <a:ext cx="0" cy="1040341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0E2BA-9C62-3144-AC09-53C22990CDD8}"/>
                  </a:ext>
                </a:extLst>
              </p:cNvPr>
              <p:cNvSpPr txBox="1"/>
              <p:nvPr/>
            </p:nvSpPr>
            <p:spPr>
              <a:xfrm>
                <a:off x="4928189" y="3333887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0E2BA-9C62-3144-AC09-53C22990C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89" y="3333887"/>
                <a:ext cx="472502" cy="523220"/>
              </a:xfrm>
              <a:prstGeom prst="rect">
                <a:avLst/>
              </a:prstGeom>
              <a:blipFill>
                <a:blip r:embed="rId2"/>
                <a:stretch>
                  <a:fillRect t="-2381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DD1BAA-7B69-314D-AA67-1EB63A9D6766}"/>
                  </a:ext>
                </a:extLst>
              </p:cNvPr>
              <p:cNvSpPr txBox="1"/>
              <p:nvPr/>
            </p:nvSpPr>
            <p:spPr>
              <a:xfrm>
                <a:off x="2093674" y="3841877"/>
                <a:ext cx="1070486" cy="809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8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DD1BAA-7B69-314D-AA67-1EB63A9D6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674" y="3841877"/>
                <a:ext cx="1070486" cy="809261"/>
              </a:xfrm>
              <a:prstGeom prst="rect">
                <a:avLst/>
              </a:prstGeom>
              <a:blipFill>
                <a:blip r:embed="rId3"/>
                <a:stretch>
                  <a:fillRect l="-10465" b="-923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3F98249-1275-004C-9B16-837CF8CA63E9}"/>
                  </a:ext>
                </a:extLst>
              </p:cNvPr>
              <p:cNvSpPr/>
              <p:nvPr/>
            </p:nvSpPr>
            <p:spPr>
              <a:xfrm>
                <a:off x="1706460" y="3978882"/>
                <a:ext cx="4725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3F98249-1275-004C-9B16-837CF8CA6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460" y="3978882"/>
                <a:ext cx="472502" cy="523220"/>
              </a:xfrm>
              <a:prstGeom prst="rect">
                <a:avLst/>
              </a:prstGeom>
              <a:blipFill>
                <a:blip r:embed="rId4"/>
                <a:stretch>
                  <a:fillRect t="-2381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triped Right Arrow 30">
            <a:extLst>
              <a:ext uri="{FF2B5EF4-FFF2-40B4-BE49-F238E27FC236}">
                <a16:creationId xmlns:a16="http://schemas.microsoft.com/office/drawing/2014/main" id="{77D95915-001E-E243-964E-5968225370CA}"/>
              </a:ext>
            </a:extLst>
          </p:cNvPr>
          <p:cNvSpPr/>
          <p:nvPr/>
        </p:nvSpPr>
        <p:spPr>
          <a:xfrm>
            <a:off x="3171499" y="3991239"/>
            <a:ext cx="407773" cy="500442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DBBAB8-A85D-7E4A-93F4-45A43E0B6609}"/>
                  </a:ext>
                </a:extLst>
              </p:cNvPr>
              <p:cNvSpPr txBox="1"/>
              <p:nvPr/>
            </p:nvSpPr>
            <p:spPr>
              <a:xfrm>
                <a:off x="3683298" y="5365370"/>
                <a:ext cx="3434786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QA" sz="2400" i="0" dirty="0">
                    <a:latin typeface="+mj-lt"/>
                  </a:rPr>
                  <a:t>‖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400" b="0" i="0" dirty="0">
                    <a:latin typeface="+mj-lt"/>
                  </a:rPr>
                  <a:t>‖</a:t>
                </a:r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QA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DBBAB8-A85D-7E4A-93F4-45A43E0B6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298" y="5365370"/>
                <a:ext cx="3434786" cy="414472"/>
              </a:xfrm>
              <a:prstGeom prst="rect">
                <a:avLst/>
              </a:prstGeom>
              <a:blipFill>
                <a:blip r:embed="rId5"/>
                <a:stretch>
                  <a:fillRect l="-5147" t="-23529" r="-368" b="-4117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7B2F4C-FFA7-BD4C-9708-EF7FC135516D}"/>
                  </a:ext>
                </a:extLst>
              </p:cNvPr>
              <p:cNvSpPr txBox="1"/>
              <p:nvPr/>
            </p:nvSpPr>
            <p:spPr>
              <a:xfrm>
                <a:off x="9953516" y="3759595"/>
                <a:ext cx="1455463" cy="911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8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/5</m:t>
                            </m:r>
                          </m: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/5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7B2F4C-FFA7-BD4C-9708-EF7FC1355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516" y="3759595"/>
                <a:ext cx="1455463" cy="911981"/>
              </a:xfrm>
              <a:prstGeom prst="rect">
                <a:avLst/>
              </a:prstGeom>
              <a:blipFill>
                <a:blip r:embed="rId6"/>
                <a:stretch>
                  <a:fillRect l="-8621" b="-125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87673E-64C4-814F-81C2-100B4DD7EB5F}"/>
                  </a:ext>
                </a:extLst>
              </p:cNvPr>
              <p:cNvSpPr txBox="1"/>
              <p:nvPr/>
            </p:nvSpPr>
            <p:spPr>
              <a:xfrm>
                <a:off x="8540507" y="3715642"/>
                <a:ext cx="1428147" cy="907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QA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87673E-64C4-814F-81C2-100B4DD7E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507" y="3715642"/>
                <a:ext cx="1428147" cy="907877"/>
              </a:xfrm>
              <a:prstGeom prst="rect">
                <a:avLst/>
              </a:prstGeom>
              <a:blipFill>
                <a:blip r:embed="rId7"/>
                <a:stretch>
                  <a:fillRect l="-5310" t="-18056" b="-27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9DF307-96FD-B94D-8B1D-EE9E75814E57}"/>
              </a:ext>
            </a:extLst>
          </p:cNvPr>
          <p:cNvCxnSpPr>
            <a:cxnSpLocks/>
          </p:cNvCxnSpPr>
          <p:nvPr/>
        </p:nvCxnSpPr>
        <p:spPr>
          <a:xfrm flipV="1">
            <a:off x="4346868" y="4215585"/>
            <a:ext cx="406490" cy="260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6C3AA8-2CF6-4A43-A5AC-331CC9B3AA77}"/>
                  </a:ext>
                </a:extLst>
              </p:cNvPr>
              <p:cNvSpPr/>
              <p:nvPr/>
            </p:nvSpPr>
            <p:spPr>
              <a:xfrm>
                <a:off x="4161713" y="3863543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6C3AA8-2CF6-4A43-A5AC-331CC9B3A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713" y="3863543"/>
                <a:ext cx="481222" cy="523220"/>
              </a:xfrm>
              <a:prstGeom prst="rect">
                <a:avLst/>
              </a:prstGeom>
              <a:blipFill>
                <a:blip r:embed="rId8"/>
                <a:stretch>
                  <a:fillRect t="-95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E75C62C-9E75-BC4A-ADE9-1EDCD02BC4EE}"/>
              </a:ext>
            </a:extLst>
          </p:cNvPr>
          <p:cNvSpPr txBox="1"/>
          <p:nvPr/>
        </p:nvSpPr>
        <p:spPr>
          <a:xfrm>
            <a:off x="8034327" y="5110941"/>
            <a:ext cx="407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Let us verify that its length is 1</a:t>
            </a:r>
          </a:p>
        </p:txBody>
      </p:sp>
    </p:spTree>
    <p:extLst>
      <p:ext uri="{BB962C8B-B14F-4D97-AF65-F5344CB8AC3E}">
        <p14:creationId xmlns:p14="http://schemas.microsoft.com/office/powerpoint/2010/main" val="3983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Normalization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How can we construct a unit vector out of a given vector of any length?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7B93346-F9EE-E145-844C-CD21BB4DAE2F}"/>
              </a:ext>
            </a:extLst>
          </p:cNvPr>
          <p:cNvSpPr/>
          <p:nvPr/>
        </p:nvSpPr>
        <p:spPr>
          <a:xfrm>
            <a:off x="7747686" y="2570205"/>
            <a:ext cx="568411" cy="318804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FF6810-3C3B-E548-9F1B-A22A9F6E5E5E}"/>
              </a:ext>
            </a:extLst>
          </p:cNvPr>
          <p:cNvSpPr txBox="1"/>
          <p:nvPr/>
        </p:nvSpPr>
        <p:spPr>
          <a:xfrm>
            <a:off x="5045338" y="44312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1B0686-95A3-5146-B65B-DBDB7EED28C7}"/>
              </a:ext>
            </a:extLst>
          </p:cNvPr>
          <p:cNvSpPr txBox="1"/>
          <p:nvPr/>
        </p:nvSpPr>
        <p:spPr>
          <a:xfrm>
            <a:off x="6093893" y="37403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00B050"/>
                </a:solidFill>
              </a:rPr>
              <a:t>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0D97DD-8B93-2641-92F0-D7E530D9B164}"/>
              </a:ext>
            </a:extLst>
          </p:cNvPr>
          <p:cNvCxnSpPr/>
          <p:nvPr/>
        </p:nvCxnSpPr>
        <p:spPr>
          <a:xfrm flipV="1">
            <a:off x="4346868" y="3429000"/>
            <a:ext cx="1692875" cy="10626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D3C3A9-E653-0F4C-820E-0FAF857761FC}"/>
              </a:ext>
            </a:extLst>
          </p:cNvPr>
          <p:cNvCxnSpPr>
            <a:cxnSpLocks/>
          </p:cNvCxnSpPr>
          <p:nvPr/>
        </p:nvCxnSpPr>
        <p:spPr>
          <a:xfrm flipV="1">
            <a:off x="4353046" y="4476382"/>
            <a:ext cx="1686697" cy="15299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2BB0E2-143C-BF47-852A-58494C43E9FD}"/>
              </a:ext>
            </a:extLst>
          </p:cNvPr>
          <p:cNvCxnSpPr/>
          <p:nvPr/>
        </p:nvCxnSpPr>
        <p:spPr>
          <a:xfrm flipV="1">
            <a:off x="6039743" y="3451340"/>
            <a:ext cx="0" cy="1040341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0E2BA-9C62-3144-AC09-53C22990CDD8}"/>
                  </a:ext>
                </a:extLst>
              </p:cNvPr>
              <p:cNvSpPr txBox="1"/>
              <p:nvPr/>
            </p:nvSpPr>
            <p:spPr>
              <a:xfrm>
                <a:off x="4928189" y="3333887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0E2BA-9C62-3144-AC09-53C22990C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89" y="3333887"/>
                <a:ext cx="472502" cy="523220"/>
              </a:xfrm>
              <a:prstGeom prst="rect">
                <a:avLst/>
              </a:prstGeom>
              <a:blipFill>
                <a:blip r:embed="rId2"/>
                <a:stretch>
                  <a:fillRect t="-2381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DD1BAA-7B69-314D-AA67-1EB63A9D6766}"/>
                  </a:ext>
                </a:extLst>
              </p:cNvPr>
              <p:cNvSpPr txBox="1"/>
              <p:nvPr/>
            </p:nvSpPr>
            <p:spPr>
              <a:xfrm>
                <a:off x="2093674" y="3841877"/>
                <a:ext cx="1070486" cy="809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8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DD1BAA-7B69-314D-AA67-1EB63A9D6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674" y="3841877"/>
                <a:ext cx="1070486" cy="809261"/>
              </a:xfrm>
              <a:prstGeom prst="rect">
                <a:avLst/>
              </a:prstGeom>
              <a:blipFill>
                <a:blip r:embed="rId3"/>
                <a:stretch>
                  <a:fillRect l="-10465" b="-923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3F98249-1275-004C-9B16-837CF8CA63E9}"/>
                  </a:ext>
                </a:extLst>
              </p:cNvPr>
              <p:cNvSpPr/>
              <p:nvPr/>
            </p:nvSpPr>
            <p:spPr>
              <a:xfrm>
                <a:off x="1706460" y="3978882"/>
                <a:ext cx="4725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3F98249-1275-004C-9B16-837CF8CA6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460" y="3978882"/>
                <a:ext cx="472502" cy="523220"/>
              </a:xfrm>
              <a:prstGeom prst="rect">
                <a:avLst/>
              </a:prstGeom>
              <a:blipFill>
                <a:blip r:embed="rId4"/>
                <a:stretch>
                  <a:fillRect t="-2381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triped Right Arrow 30">
            <a:extLst>
              <a:ext uri="{FF2B5EF4-FFF2-40B4-BE49-F238E27FC236}">
                <a16:creationId xmlns:a16="http://schemas.microsoft.com/office/drawing/2014/main" id="{77D95915-001E-E243-964E-5968225370CA}"/>
              </a:ext>
            </a:extLst>
          </p:cNvPr>
          <p:cNvSpPr/>
          <p:nvPr/>
        </p:nvSpPr>
        <p:spPr>
          <a:xfrm>
            <a:off x="3171499" y="3991239"/>
            <a:ext cx="407773" cy="500442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DBBAB8-A85D-7E4A-93F4-45A43E0B6609}"/>
                  </a:ext>
                </a:extLst>
              </p:cNvPr>
              <p:cNvSpPr txBox="1"/>
              <p:nvPr/>
            </p:nvSpPr>
            <p:spPr>
              <a:xfrm>
                <a:off x="3683298" y="5365370"/>
                <a:ext cx="3434786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QA" sz="2400" i="0" dirty="0">
                    <a:latin typeface="+mj-lt"/>
                  </a:rPr>
                  <a:t>‖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400" b="0" i="0" dirty="0">
                    <a:latin typeface="+mj-lt"/>
                  </a:rPr>
                  <a:t>‖</a:t>
                </a:r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QA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DBBAB8-A85D-7E4A-93F4-45A43E0B6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298" y="5365370"/>
                <a:ext cx="3434786" cy="414472"/>
              </a:xfrm>
              <a:prstGeom prst="rect">
                <a:avLst/>
              </a:prstGeom>
              <a:blipFill>
                <a:blip r:embed="rId5"/>
                <a:stretch>
                  <a:fillRect l="-5147" t="-23529" r="-368" b="-4117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7B2F4C-FFA7-BD4C-9708-EF7FC135516D}"/>
                  </a:ext>
                </a:extLst>
              </p:cNvPr>
              <p:cNvSpPr txBox="1"/>
              <p:nvPr/>
            </p:nvSpPr>
            <p:spPr>
              <a:xfrm>
                <a:off x="9953516" y="3759595"/>
                <a:ext cx="1455463" cy="911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8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/5</m:t>
                            </m:r>
                          </m: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/5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7B2F4C-FFA7-BD4C-9708-EF7FC1355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516" y="3759595"/>
                <a:ext cx="1455463" cy="911981"/>
              </a:xfrm>
              <a:prstGeom prst="rect">
                <a:avLst/>
              </a:prstGeom>
              <a:blipFill>
                <a:blip r:embed="rId6"/>
                <a:stretch>
                  <a:fillRect l="-8621" b="-125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87673E-64C4-814F-81C2-100B4DD7EB5F}"/>
                  </a:ext>
                </a:extLst>
              </p:cNvPr>
              <p:cNvSpPr txBox="1"/>
              <p:nvPr/>
            </p:nvSpPr>
            <p:spPr>
              <a:xfrm>
                <a:off x="8540507" y="3715642"/>
                <a:ext cx="1428147" cy="907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QA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87673E-64C4-814F-81C2-100B4DD7E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507" y="3715642"/>
                <a:ext cx="1428147" cy="907877"/>
              </a:xfrm>
              <a:prstGeom prst="rect">
                <a:avLst/>
              </a:prstGeom>
              <a:blipFill>
                <a:blip r:embed="rId7"/>
                <a:stretch>
                  <a:fillRect l="-5310" t="-18056" b="-27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9DF307-96FD-B94D-8B1D-EE9E75814E57}"/>
              </a:ext>
            </a:extLst>
          </p:cNvPr>
          <p:cNvCxnSpPr>
            <a:cxnSpLocks/>
          </p:cNvCxnSpPr>
          <p:nvPr/>
        </p:nvCxnSpPr>
        <p:spPr>
          <a:xfrm flipV="1">
            <a:off x="4346868" y="4215585"/>
            <a:ext cx="406490" cy="260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6C3AA8-2CF6-4A43-A5AC-331CC9B3AA77}"/>
                  </a:ext>
                </a:extLst>
              </p:cNvPr>
              <p:cNvSpPr/>
              <p:nvPr/>
            </p:nvSpPr>
            <p:spPr>
              <a:xfrm>
                <a:off x="4161713" y="3863543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6C3AA8-2CF6-4A43-A5AC-331CC9B3A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713" y="3863543"/>
                <a:ext cx="481222" cy="523220"/>
              </a:xfrm>
              <a:prstGeom prst="rect">
                <a:avLst/>
              </a:prstGeom>
              <a:blipFill>
                <a:blip r:embed="rId8"/>
                <a:stretch>
                  <a:fillRect t="-95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F5CC694-4FFE-6E44-9FA0-AE5E7F878164}"/>
                  </a:ext>
                </a:extLst>
              </p:cNvPr>
              <p:cNvSpPr txBox="1"/>
              <p:nvPr/>
            </p:nvSpPr>
            <p:spPr>
              <a:xfrm>
                <a:off x="8509466" y="5071923"/>
                <a:ext cx="3264676" cy="1198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Q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QA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QA" sz="2400" dirty="0"/>
                  <a:t> </a:t>
                </a:r>
              </a:p>
              <a:p>
                <a:r>
                  <a:rPr lang="en-QA" sz="2400" dirty="0"/>
                  <a:t>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QA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(9+16)/25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F5CC694-4FFE-6E44-9FA0-AE5E7F878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466" y="5071923"/>
                <a:ext cx="3264676" cy="1198790"/>
              </a:xfrm>
              <a:prstGeom prst="rect">
                <a:avLst/>
              </a:prstGeom>
              <a:blipFill>
                <a:blip r:embed="rId9"/>
                <a:stretch>
                  <a:fillRect r="-389" b="-1263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865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Outline </a:t>
            </a:r>
            <a:endParaRPr lang="en-QA" b="1" i="1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09BCEFF-E385-5D44-A9F2-CD88B9AC71B4}"/>
              </a:ext>
            </a:extLst>
          </p:cNvPr>
          <p:cNvSpPr/>
          <p:nvPr/>
        </p:nvSpPr>
        <p:spPr>
          <a:xfrm>
            <a:off x="4967416" y="2273644"/>
            <a:ext cx="2257167" cy="13098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Ranked Retrieval</a:t>
            </a:r>
            <a:endParaRPr lang="en-QA" sz="2400" dirty="0">
              <a:solidFill>
                <a:schemeClr val="tx1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56BDCC6-E9AB-5C40-BDF3-0E9E59A9BBE4}"/>
              </a:ext>
            </a:extLst>
          </p:cNvPr>
          <p:cNvSpPr/>
          <p:nvPr/>
        </p:nvSpPr>
        <p:spPr>
          <a:xfrm>
            <a:off x="1086111" y="4481085"/>
            <a:ext cx="2257167" cy="130981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Recap</a:t>
            </a:r>
            <a:endParaRPr lang="en-QA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B0FA289-4EDE-D34F-B9E6-3C411A49B18E}"/>
              </a:ext>
            </a:extLst>
          </p:cNvPr>
          <p:cNvSpPr/>
          <p:nvPr/>
        </p:nvSpPr>
        <p:spPr>
          <a:xfrm>
            <a:off x="3715011" y="4481085"/>
            <a:ext cx="2257167" cy="130981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Background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92DBAC-3ABF-5C4B-979B-BD9FF8053CFD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flipH="1">
            <a:off x="2214695" y="3583460"/>
            <a:ext cx="38813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7951EE-06F6-374D-8CFA-D8F1A9C7AED3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 flipH="1">
            <a:off x="4843595" y="3583460"/>
            <a:ext cx="12524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triped Right Arrow 44">
            <a:extLst>
              <a:ext uri="{FF2B5EF4-FFF2-40B4-BE49-F238E27FC236}">
                <a16:creationId xmlns:a16="http://schemas.microsoft.com/office/drawing/2014/main" id="{85F62CC7-4890-B74A-A09F-676E6A822C0D}"/>
              </a:ext>
            </a:extLst>
          </p:cNvPr>
          <p:cNvSpPr/>
          <p:nvPr/>
        </p:nvSpPr>
        <p:spPr>
          <a:xfrm rot="16200000">
            <a:off x="7194467" y="5905929"/>
            <a:ext cx="556054" cy="617837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8CD64D-7463-BF43-8F62-BC8CE8E7B2BA}"/>
              </a:ext>
            </a:extLst>
          </p:cNvPr>
          <p:cNvSpPr/>
          <p:nvPr/>
        </p:nvSpPr>
        <p:spPr>
          <a:xfrm>
            <a:off x="6343911" y="4481085"/>
            <a:ext cx="2257167" cy="130981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Vector Space Model</a:t>
            </a:r>
            <a:endParaRPr lang="en-QA" sz="24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72A919-A14C-3648-9815-7AD59058EACB}"/>
              </a:ext>
            </a:extLst>
          </p:cNvPr>
          <p:cNvCxnSpPr>
            <a:cxnSpLocks/>
            <a:stCxn id="31" idx="2"/>
            <a:endCxn id="19" idx="0"/>
          </p:cNvCxnSpPr>
          <p:nvPr/>
        </p:nvCxnSpPr>
        <p:spPr>
          <a:xfrm>
            <a:off x="6096000" y="3583460"/>
            <a:ext cx="13764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DA0E2E6-4D78-7241-8627-3073E3674AAA}"/>
              </a:ext>
            </a:extLst>
          </p:cNvPr>
          <p:cNvSpPr/>
          <p:nvPr/>
        </p:nvSpPr>
        <p:spPr>
          <a:xfrm>
            <a:off x="8972811" y="4481085"/>
            <a:ext cx="2257167" cy="130981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Cosine Similarity </a:t>
            </a:r>
            <a:endParaRPr lang="en-QA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F2CA86-AE96-B84E-8D8B-5A9CB7CB899D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6096000" y="3583460"/>
            <a:ext cx="40053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5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view terms as axes in a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67BB74D-A16B-CC4F-A5CE-9C67232A3643}"/>
              </a:ext>
            </a:extLst>
          </p:cNvPr>
          <p:cNvSpPr/>
          <p:nvPr/>
        </p:nvSpPr>
        <p:spPr>
          <a:xfrm>
            <a:off x="2795649" y="4720386"/>
            <a:ext cx="7913416" cy="35626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34450C-4DC6-8945-BD33-FEB9054403BC}"/>
              </a:ext>
            </a:extLst>
          </p:cNvPr>
          <p:cNvSpPr txBox="1"/>
          <p:nvPr/>
        </p:nvSpPr>
        <p:spPr>
          <a:xfrm>
            <a:off x="10774613" y="4687707"/>
            <a:ext cx="943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An axis</a:t>
            </a:r>
            <a:endParaRPr lang="en-QA" sz="2000" b="1" dirty="0"/>
          </a:p>
        </p:txBody>
      </p:sp>
    </p:spTree>
    <p:extLst>
      <p:ext uri="{BB962C8B-B14F-4D97-AF65-F5344CB8AC3E}">
        <p14:creationId xmlns:p14="http://schemas.microsoft.com/office/powerpoint/2010/main" val="61881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Lecture:</a:t>
            </a:r>
          </a:p>
          <a:p>
            <a:pPr lvl="1"/>
            <a:r>
              <a:rPr lang="en-US" sz="2800" dirty="0"/>
              <a:t>Ranked Retrieval – Part 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Session:</a:t>
            </a:r>
          </a:p>
          <a:p>
            <a:pPr lvl="1"/>
            <a:r>
              <a:rPr lang="en-US" sz="2800" dirty="0"/>
              <a:t>Ranked Retrieval – Part 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Announcements:</a:t>
            </a:r>
          </a:p>
          <a:p>
            <a:pPr lvl="1"/>
            <a:r>
              <a:rPr lang="en-US" sz="2800" dirty="0"/>
              <a:t>A1 grades are out</a:t>
            </a:r>
          </a:p>
          <a:p>
            <a:pPr lvl="1"/>
            <a:r>
              <a:rPr lang="en-US" sz="2800" dirty="0"/>
              <a:t>A2 is out and due on Feb 15 by midnight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9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view terms as axes in a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8C530-FFF9-3640-B991-11C83E44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8" y="3429000"/>
            <a:ext cx="3058556" cy="305196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6307DF-B579-9841-AE37-689E8D941B37}"/>
              </a:ext>
            </a:extLst>
          </p:cNvPr>
          <p:cNvCxnSpPr>
            <a:cxnSpLocks/>
          </p:cNvCxnSpPr>
          <p:nvPr/>
        </p:nvCxnSpPr>
        <p:spPr>
          <a:xfrm flipV="1">
            <a:off x="1988458" y="3253839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9CEEE0-D343-6A48-A349-7B6E75DAFD04}"/>
              </a:ext>
            </a:extLst>
          </p:cNvPr>
          <p:cNvSpPr txBox="1"/>
          <p:nvPr/>
        </p:nvSpPr>
        <p:spPr>
          <a:xfrm>
            <a:off x="1597164" y="288450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</p:spTree>
    <p:extLst>
      <p:ext uri="{BB962C8B-B14F-4D97-AF65-F5344CB8AC3E}">
        <p14:creationId xmlns:p14="http://schemas.microsoft.com/office/powerpoint/2010/main" val="3192644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view terms as axes in a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67BB74D-A16B-CC4F-A5CE-9C67232A3643}"/>
              </a:ext>
            </a:extLst>
          </p:cNvPr>
          <p:cNvSpPr/>
          <p:nvPr/>
        </p:nvSpPr>
        <p:spPr>
          <a:xfrm>
            <a:off x="2795649" y="5076642"/>
            <a:ext cx="7913416" cy="35626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34450C-4DC6-8945-BD33-FEB9054403BC}"/>
              </a:ext>
            </a:extLst>
          </p:cNvPr>
          <p:cNvSpPr txBox="1"/>
          <p:nvPr/>
        </p:nvSpPr>
        <p:spPr>
          <a:xfrm>
            <a:off x="10774613" y="5043963"/>
            <a:ext cx="943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An axis</a:t>
            </a:r>
            <a:endParaRPr lang="en-QA" sz="2000" b="1" dirty="0"/>
          </a:p>
        </p:txBody>
      </p:sp>
    </p:spTree>
    <p:extLst>
      <p:ext uri="{BB962C8B-B14F-4D97-AF65-F5344CB8AC3E}">
        <p14:creationId xmlns:p14="http://schemas.microsoft.com/office/powerpoint/2010/main" val="770616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view terms as axes in a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8C530-FFF9-3640-B991-11C83E44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8" y="3429000"/>
            <a:ext cx="3058556" cy="305196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A1BBAB-E0FB-C941-8A65-374B87F7C557}"/>
              </a:ext>
            </a:extLst>
          </p:cNvPr>
          <p:cNvCxnSpPr>
            <a:cxnSpLocks/>
          </p:cNvCxnSpPr>
          <p:nvPr/>
        </p:nvCxnSpPr>
        <p:spPr>
          <a:xfrm>
            <a:off x="1988458" y="6480960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6307DF-B579-9841-AE37-689E8D941B37}"/>
              </a:ext>
            </a:extLst>
          </p:cNvPr>
          <p:cNvCxnSpPr>
            <a:cxnSpLocks/>
          </p:cNvCxnSpPr>
          <p:nvPr/>
        </p:nvCxnSpPr>
        <p:spPr>
          <a:xfrm flipV="1">
            <a:off x="1988458" y="3253839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9CEEE0-D343-6A48-A349-7B6E75DAFD04}"/>
              </a:ext>
            </a:extLst>
          </p:cNvPr>
          <p:cNvSpPr txBox="1"/>
          <p:nvPr/>
        </p:nvSpPr>
        <p:spPr>
          <a:xfrm>
            <a:off x="1597164" y="288450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E9F7C-FAA3-924A-B8BA-8C11E998631A}"/>
              </a:ext>
            </a:extLst>
          </p:cNvPr>
          <p:cNvSpPr txBox="1"/>
          <p:nvPr/>
        </p:nvSpPr>
        <p:spPr>
          <a:xfrm>
            <a:off x="5177642" y="630821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</p:spTree>
    <p:extLst>
      <p:ext uri="{BB962C8B-B14F-4D97-AF65-F5344CB8AC3E}">
        <p14:creationId xmlns:p14="http://schemas.microsoft.com/office/powerpoint/2010/main" val="706993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also view documents (e.g., medical notes) as vectors in the same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7C92D9-E50D-154C-B278-C7298D32A4CB}"/>
              </a:ext>
            </a:extLst>
          </p:cNvPr>
          <p:cNvSpPr/>
          <p:nvPr/>
        </p:nvSpPr>
        <p:spPr>
          <a:xfrm>
            <a:off x="5439641" y="3239459"/>
            <a:ext cx="1312716" cy="2202108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203C2-3F2B-454B-B8DA-448886E6AC43}"/>
              </a:ext>
            </a:extLst>
          </p:cNvPr>
          <p:cNvSpPr txBox="1"/>
          <p:nvPr/>
        </p:nvSpPr>
        <p:spPr>
          <a:xfrm>
            <a:off x="4707124" y="5598239"/>
            <a:ext cx="933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Vector </a:t>
            </a:r>
            <a:endParaRPr lang="en-QA" sz="2000" b="1" dirty="0">
              <a:solidFill>
                <a:srgbClr val="00B0F0"/>
              </a:solidFill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C28A0091-BE81-114F-8508-72B2AAA64D17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40779" y="5462408"/>
            <a:ext cx="455224" cy="364928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82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also view documents (e.g., medical notes) as vectors in the same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8C530-FFF9-3640-B991-11C83E44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8" y="3429000"/>
            <a:ext cx="3058556" cy="305196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A1BBAB-E0FB-C941-8A65-374B87F7C557}"/>
              </a:ext>
            </a:extLst>
          </p:cNvPr>
          <p:cNvCxnSpPr>
            <a:cxnSpLocks/>
          </p:cNvCxnSpPr>
          <p:nvPr/>
        </p:nvCxnSpPr>
        <p:spPr>
          <a:xfrm>
            <a:off x="1988458" y="6480960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6307DF-B579-9841-AE37-689E8D941B37}"/>
              </a:ext>
            </a:extLst>
          </p:cNvPr>
          <p:cNvCxnSpPr>
            <a:cxnSpLocks/>
          </p:cNvCxnSpPr>
          <p:nvPr/>
        </p:nvCxnSpPr>
        <p:spPr>
          <a:xfrm flipV="1">
            <a:off x="1988458" y="3253839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9CEEE0-D343-6A48-A349-7B6E75DAFD04}"/>
              </a:ext>
            </a:extLst>
          </p:cNvPr>
          <p:cNvSpPr txBox="1"/>
          <p:nvPr/>
        </p:nvSpPr>
        <p:spPr>
          <a:xfrm>
            <a:off x="1597164" y="288450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E9F7C-FAA3-924A-B8BA-8C11E998631A}"/>
              </a:ext>
            </a:extLst>
          </p:cNvPr>
          <p:cNvSpPr txBox="1"/>
          <p:nvPr/>
        </p:nvSpPr>
        <p:spPr>
          <a:xfrm>
            <a:off x="5177642" y="630821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4A2538-9A6D-1847-A759-C77DD23B48AA}"/>
              </a:ext>
            </a:extLst>
          </p:cNvPr>
          <p:cNvCxnSpPr/>
          <p:nvPr/>
        </p:nvCxnSpPr>
        <p:spPr>
          <a:xfrm flipV="1">
            <a:off x="1988458" y="5866410"/>
            <a:ext cx="3058556" cy="6145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0FEE26-848C-5041-BF01-1449C287191C}"/>
              </a:ext>
            </a:extLst>
          </p:cNvPr>
          <p:cNvSpPr txBox="1"/>
          <p:nvPr/>
        </p:nvSpPr>
        <p:spPr>
          <a:xfrm>
            <a:off x="5047014" y="5686744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3</a:t>
            </a:r>
          </a:p>
        </p:txBody>
      </p:sp>
    </p:spTree>
    <p:extLst>
      <p:ext uri="{BB962C8B-B14F-4D97-AF65-F5344CB8AC3E}">
        <p14:creationId xmlns:p14="http://schemas.microsoft.com/office/powerpoint/2010/main" val="654030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also view documents (e.g., medical notes) as vectors in the same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7C92D9-E50D-154C-B278-C7298D32A4CB}"/>
              </a:ext>
            </a:extLst>
          </p:cNvPr>
          <p:cNvSpPr/>
          <p:nvPr/>
        </p:nvSpPr>
        <p:spPr>
          <a:xfrm>
            <a:off x="9438903" y="3238469"/>
            <a:ext cx="1312716" cy="2202108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203C2-3F2B-454B-B8DA-448886E6AC43}"/>
              </a:ext>
            </a:extLst>
          </p:cNvPr>
          <p:cNvSpPr txBox="1"/>
          <p:nvPr/>
        </p:nvSpPr>
        <p:spPr>
          <a:xfrm>
            <a:off x="8706386" y="5597249"/>
            <a:ext cx="933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Vector </a:t>
            </a:r>
            <a:endParaRPr lang="en-QA" sz="2000" b="1" dirty="0">
              <a:solidFill>
                <a:srgbClr val="00B0F0"/>
              </a:solidFill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C28A0091-BE81-114F-8508-72B2AAA64D17}"/>
              </a:ext>
            </a:extLst>
          </p:cNvPr>
          <p:cNvCxnSpPr>
            <a:cxnSpLocks/>
          </p:cNvCxnSpPr>
          <p:nvPr/>
        </p:nvCxnSpPr>
        <p:spPr>
          <a:xfrm rot="10800000" flipV="1">
            <a:off x="9640041" y="5461418"/>
            <a:ext cx="455224" cy="364928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237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also view documents (e.g., medical notes) as vectors in the same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8C530-FFF9-3640-B991-11C83E44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8" y="3429000"/>
            <a:ext cx="3058556" cy="305196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A1BBAB-E0FB-C941-8A65-374B87F7C557}"/>
              </a:ext>
            </a:extLst>
          </p:cNvPr>
          <p:cNvCxnSpPr>
            <a:cxnSpLocks/>
          </p:cNvCxnSpPr>
          <p:nvPr/>
        </p:nvCxnSpPr>
        <p:spPr>
          <a:xfrm>
            <a:off x="1988458" y="6480960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6307DF-B579-9841-AE37-689E8D941B37}"/>
              </a:ext>
            </a:extLst>
          </p:cNvPr>
          <p:cNvCxnSpPr>
            <a:cxnSpLocks/>
          </p:cNvCxnSpPr>
          <p:nvPr/>
        </p:nvCxnSpPr>
        <p:spPr>
          <a:xfrm flipV="1">
            <a:off x="1988458" y="3253839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9CEEE0-D343-6A48-A349-7B6E75DAFD04}"/>
              </a:ext>
            </a:extLst>
          </p:cNvPr>
          <p:cNvSpPr txBox="1"/>
          <p:nvPr/>
        </p:nvSpPr>
        <p:spPr>
          <a:xfrm>
            <a:off x="1597164" y="288450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E9F7C-FAA3-924A-B8BA-8C11E998631A}"/>
              </a:ext>
            </a:extLst>
          </p:cNvPr>
          <p:cNvSpPr txBox="1"/>
          <p:nvPr/>
        </p:nvSpPr>
        <p:spPr>
          <a:xfrm>
            <a:off x="5177642" y="630821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4A2538-9A6D-1847-A759-C77DD23B48AA}"/>
              </a:ext>
            </a:extLst>
          </p:cNvPr>
          <p:cNvCxnSpPr/>
          <p:nvPr/>
        </p:nvCxnSpPr>
        <p:spPr>
          <a:xfrm flipV="1">
            <a:off x="1988458" y="5866410"/>
            <a:ext cx="3058556" cy="6145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0FEE26-848C-5041-BF01-1449C287191C}"/>
              </a:ext>
            </a:extLst>
          </p:cNvPr>
          <p:cNvSpPr txBox="1"/>
          <p:nvPr/>
        </p:nvSpPr>
        <p:spPr>
          <a:xfrm>
            <a:off x="5047014" y="5686744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4D7354-99B7-3A40-A443-FB0C1BA58667}"/>
              </a:ext>
            </a:extLst>
          </p:cNvPr>
          <p:cNvCxnSpPr>
            <a:cxnSpLocks/>
          </p:cNvCxnSpPr>
          <p:nvPr/>
        </p:nvCxnSpPr>
        <p:spPr>
          <a:xfrm flipV="1">
            <a:off x="1988458" y="3429000"/>
            <a:ext cx="588487" cy="305196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FFDA56F-E137-6F41-B9E8-2BF43C17FB0C}"/>
              </a:ext>
            </a:extLst>
          </p:cNvPr>
          <p:cNvSpPr txBox="1"/>
          <p:nvPr/>
        </p:nvSpPr>
        <p:spPr>
          <a:xfrm>
            <a:off x="2282701" y="3109397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6</a:t>
            </a:r>
          </a:p>
        </p:txBody>
      </p:sp>
    </p:spTree>
    <p:extLst>
      <p:ext uri="{BB962C8B-B14F-4D97-AF65-F5344CB8AC3E}">
        <p14:creationId xmlns:p14="http://schemas.microsoft.com/office/powerpoint/2010/main" val="3067755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also view documents (e.g., medical notes) as vectors in the same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7C92D9-E50D-154C-B278-C7298D32A4CB}"/>
              </a:ext>
            </a:extLst>
          </p:cNvPr>
          <p:cNvSpPr/>
          <p:nvPr/>
        </p:nvSpPr>
        <p:spPr>
          <a:xfrm>
            <a:off x="4106882" y="3247462"/>
            <a:ext cx="1312716" cy="2202108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203C2-3F2B-454B-B8DA-448886E6AC43}"/>
              </a:ext>
            </a:extLst>
          </p:cNvPr>
          <p:cNvSpPr txBox="1"/>
          <p:nvPr/>
        </p:nvSpPr>
        <p:spPr>
          <a:xfrm>
            <a:off x="3374365" y="5606242"/>
            <a:ext cx="933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Vector </a:t>
            </a:r>
            <a:endParaRPr lang="en-QA" sz="2000" b="1" dirty="0">
              <a:solidFill>
                <a:srgbClr val="00B0F0"/>
              </a:solidFill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C28A0091-BE81-114F-8508-72B2AAA64D1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08020" y="5470411"/>
            <a:ext cx="455224" cy="364928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900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also view documents (e.g., medical notes) as vectors in the same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8C530-FFF9-3640-B991-11C83E44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8" y="3429000"/>
            <a:ext cx="3058556" cy="305196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A1BBAB-E0FB-C941-8A65-374B87F7C557}"/>
              </a:ext>
            </a:extLst>
          </p:cNvPr>
          <p:cNvCxnSpPr>
            <a:cxnSpLocks/>
          </p:cNvCxnSpPr>
          <p:nvPr/>
        </p:nvCxnSpPr>
        <p:spPr>
          <a:xfrm>
            <a:off x="1988458" y="6480960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6307DF-B579-9841-AE37-689E8D941B37}"/>
              </a:ext>
            </a:extLst>
          </p:cNvPr>
          <p:cNvCxnSpPr>
            <a:cxnSpLocks/>
          </p:cNvCxnSpPr>
          <p:nvPr/>
        </p:nvCxnSpPr>
        <p:spPr>
          <a:xfrm flipV="1">
            <a:off x="1988458" y="3253839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9CEEE0-D343-6A48-A349-7B6E75DAFD04}"/>
              </a:ext>
            </a:extLst>
          </p:cNvPr>
          <p:cNvSpPr txBox="1"/>
          <p:nvPr/>
        </p:nvSpPr>
        <p:spPr>
          <a:xfrm>
            <a:off x="1597164" y="288450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E9F7C-FAA3-924A-B8BA-8C11E998631A}"/>
              </a:ext>
            </a:extLst>
          </p:cNvPr>
          <p:cNvSpPr txBox="1"/>
          <p:nvPr/>
        </p:nvSpPr>
        <p:spPr>
          <a:xfrm>
            <a:off x="5177642" y="630821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4A2538-9A6D-1847-A759-C77DD23B48AA}"/>
              </a:ext>
            </a:extLst>
          </p:cNvPr>
          <p:cNvCxnSpPr/>
          <p:nvPr/>
        </p:nvCxnSpPr>
        <p:spPr>
          <a:xfrm flipV="1">
            <a:off x="1988458" y="5866410"/>
            <a:ext cx="3058556" cy="6145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0FEE26-848C-5041-BF01-1449C287191C}"/>
              </a:ext>
            </a:extLst>
          </p:cNvPr>
          <p:cNvSpPr txBox="1"/>
          <p:nvPr/>
        </p:nvSpPr>
        <p:spPr>
          <a:xfrm>
            <a:off x="5047014" y="5686744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4D7354-99B7-3A40-A443-FB0C1BA58667}"/>
              </a:ext>
            </a:extLst>
          </p:cNvPr>
          <p:cNvCxnSpPr>
            <a:cxnSpLocks/>
          </p:cNvCxnSpPr>
          <p:nvPr/>
        </p:nvCxnSpPr>
        <p:spPr>
          <a:xfrm flipV="1">
            <a:off x="1988458" y="3429000"/>
            <a:ext cx="588487" cy="305196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FFDA56F-E137-6F41-B9E8-2BF43C17FB0C}"/>
              </a:ext>
            </a:extLst>
          </p:cNvPr>
          <p:cNvSpPr txBox="1"/>
          <p:nvPr/>
        </p:nvSpPr>
        <p:spPr>
          <a:xfrm>
            <a:off x="2282701" y="3109397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C8B9AA-9FEC-B742-AF71-192A2B027E9E}"/>
              </a:ext>
            </a:extLst>
          </p:cNvPr>
          <p:cNvCxnSpPr>
            <a:cxnSpLocks/>
          </p:cNvCxnSpPr>
          <p:nvPr/>
        </p:nvCxnSpPr>
        <p:spPr>
          <a:xfrm flipV="1">
            <a:off x="1988458" y="2968831"/>
            <a:ext cx="5196113" cy="351213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DA377E1-CD58-6443-B03C-427BE335E4DE}"/>
              </a:ext>
            </a:extLst>
          </p:cNvPr>
          <p:cNvSpPr txBox="1"/>
          <p:nvPr/>
        </p:nvSpPr>
        <p:spPr>
          <a:xfrm>
            <a:off x="7184571" y="2713728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2</a:t>
            </a:r>
          </a:p>
        </p:txBody>
      </p:sp>
    </p:spTree>
    <p:extLst>
      <p:ext uri="{BB962C8B-B14F-4D97-AF65-F5344CB8AC3E}">
        <p14:creationId xmlns:p14="http://schemas.microsoft.com/office/powerpoint/2010/main" val="4186621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Lastly, we can further view queries as vectors in the same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275052"/>
              </p:ext>
            </p:extLst>
          </p:nvPr>
        </p:nvGraphicFramePr>
        <p:xfrm>
          <a:off x="144038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7C92D9-E50D-154C-B278-C7298D32A4CB}"/>
              </a:ext>
            </a:extLst>
          </p:cNvPr>
          <p:cNvSpPr/>
          <p:nvPr/>
        </p:nvSpPr>
        <p:spPr>
          <a:xfrm>
            <a:off x="9607335" y="3238496"/>
            <a:ext cx="1132410" cy="220210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203C2-3F2B-454B-B8DA-448886E6AC43}"/>
              </a:ext>
            </a:extLst>
          </p:cNvPr>
          <p:cNvSpPr txBox="1"/>
          <p:nvPr/>
        </p:nvSpPr>
        <p:spPr>
          <a:xfrm>
            <a:off x="8886693" y="5597276"/>
            <a:ext cx="93365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Vector </a:t>
            </a:r>
            <a:endParaRPr lang="en-QA" sz="2000" b="1" dirty="0">
              <a:solidFill>
                <a:srgbClr val="FF0000"/>
              </a:solidFill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C28A0091-BE81-114F-8508-72B2AAA64D17}"/>
              </a:ext>
            </a:extLst>
          </p:cNvPr>
          <p:cNvCxnSpPr>
            <a:cxnSpLocks/>
            <a:stCxn id="7" idx="2"/>
            <a:endCxn id="9" idx="3"/>
          </p:cNvCxnSpPr>
          <p:nvPr/>
        </p:nvCxnSpPr>
        <p:spPr>
          <a:xfrm rot="5400000">
            <a:off x="9818581" y="5442371"/>
            <a:ext cx="356727" cy="353193"/>
          </a:xfrm>
          <a:prstGeom prst="curvedConnector2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Outline </a:t>
            </a:r>
            <a:endParaRPr lang="en-QA" b="1" i="1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09BCEFF-E385-5D44-A9F2-CD88B9AC71B4}"/>
              </a:ext>
            </a:extLst>
          </p:cNvPr>
          <p:cNvSpPr/>
          <p:nvPr/>
        </p:nvSpPr>
        <p:spPr>
          <a:xfrm>
            <a:off x="4967416" y="2273644"/>
            <a:ext cx="2257167" cy="13098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Ranked Retrieval</a:t>
            </a:r>
            <a:endParaRPr lang="en-QA" sz="2400" dirty="0">
              <a:solidFill>
                <a:schemeClr val="tx1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56BDCC6-E9AB-5C40-BDF3-0E9E59A9BBE4}"/>
              </a:ext>
            </a:extLst>
          </p:cNvPr>
          <p:cNvSpPr/>
          <p:nvPr/>
        </p:nvSpPr>
        <p:spPr>
          <a:xfrm>
            <a:off x="1086111" y="4481085"/>
            <a:ext cx="2257167" cy="130981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Recap</a:t>
            </a:r>
            <a:endParaRPr lang="en-QA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B0FA289-4EDE-D34F-B9E6-3C411A49B18E}"/>
              </a:ext>
            </a:extLst>
          </p:cNvPr>
          <p:cNvSpPr/>
          <p:nvPr/>
        </p:nvSpPr>
        <p:spPr>
          <a:xfrm>
            <a:off x="3715011" y="4481085"/>
            <a:ext cx="2257167" cy="130981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Background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92DBAC-3ABF-5C4B-979B-BD9FF8053CFD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flipH="1">
            <a:off x="2214695" y="3583460"/>
            <a:ext cx="38813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7951EE-06F6-374D-8CFA-D8F1A9C7AED3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 flipH="1">
            <a:off x="4843595" y="3583460"/>
            <a:ext cx="12524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triped Right Arrow 44">
            <a:extLst>
              <a:ext uri="{FF2B5EF4-FFF2-40B4-BE49-F238E27FC236}">
                <a16:creationId xmlns:a16="http://schemas.microsoft.com/office/drawing/2014/main" id="{85F62CC7-4890-B74A-A09F-676E6A822C0D}"/>
              </a:ext>
            </a:extLst>
          </p:cNvPr>
          <p:cNvSpPr/>
          <p:nvPr/>
        </p:nvSpPr>
        <p:spPr>
          <a:xfrm rot="16200000">
            <a:off x="1936667" y="5868044"/>
            <a:ext cx="556054" cy="617837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8CD64D-7463-BF43-8F62-BC8CE8E7B2BA}"/>
              </a:ext>
            </a:extLst>
          </p:cNvPr>
          <p:cNvSpPr/>
          <p:nvPr/>
        </p:nvSpPr>
        <p:spPr>
          <a:xfrm>
            <a:off x="6343911" y="4481085"/>
            <a:ext cx="2257167" cy="130981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Vector Space Model</a:t>
            </a:r>
            <a:endParaRPr lang="en-QA" sz="24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72A919-A14C-3648-9815-7AD59058EACB}"/>
              </a:ext>
            </a:extLst>
          </p:cNvPr>
          <p:cNvCxnSpPr>
            <a:cxnSpLocks/>
            <a:stCxn id="31" idx="2"/>
            <a:endCxn id="19" idx="0"/>
          </p:cNvCxnSpPr>
          <p:nvPr/>
        </p:nvCxnSpPr>
        <p:spPr>
          <a:xfrm>
            <a:off x="6096000" y="3583460"/>
            <a:ext cx="13764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DA0E2E6-4D78-7241-8627-3073E3674AAA}"/>
              </a:ext>
            </a:extLst>
          </p:cNvPr>
          <p:cNvSpPr/>
          <p:nvPr/>
        </p:nvSpPr>
        <p:spPr>
          <a:xfrm>
            <a:off x="8972811" y="4481085"/>
            <a:ext cx="2257167" cy="130981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Cosine Similarity </a:t>
            </a:r>
            <a:endParaRPr lang="en-QA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F2CA86-AE96-B84E-8D8B-5A9CB7CB899D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6096000" y="3583460"/>
            <a:ext cx="40053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5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Lastly, we can further view queries as vectors in the same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8C530-FFF9-3640-B991-11C83E44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8" y="3429000"/>
            <a:ext cx="3058556" cy="305196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A1BBAB-E0FB-C941-8A65-374B87F7C557}"/>
              </a:ext>
            </a:extLst>
          </p:cNvPr>
          <p:cNvCxnSpPr>
            <a:cxnSpLocks/>
          </p:cNvCxnSpPr>
          <p:nvPr/>
        </p:nvCxnSpPr>
        <p:spPr>
          <a:xfrm>
            <a:off x="1988458" y="6480960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6307DF-B579-9841-AE37-689E8D941B37}"/>
              </a:ext>
            </a:extLst>
          </p:cNvPr>
          <p:cNvCxnSpPr>
            <a:cxnSpLocks/>
          </p:cNvCxnSpPr>
          <p:nvPr/>
        </p:nvCxnSpPr>
        <p:spPr>
          <a:xfrm flipV="1">
            <a:off x="1988458" y="3253839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9CEEE0-D343-6A48-A349-7B6E75DAFD04}"/>
              </a:ext>
            </a:extLst>
          </p:cNvPr>
          <p:cNvSpPr txBox="1"/>
          <p:nvPr/>
        </p:nvSpPr>
        <p:spPr>
          <a:xfrm>
            <a:off x="1597164" y="288450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E9F7C-FAA3-924A-B8BA-8C11E998631A}"/>
              </a:ext>
            </a:extLst>
          </p:cNvPr>
          <p:cNvSpPr txBox="1"/>
          <p:nvPr/>
        </p:nvSpPr>
        <p:spPr>
          <a:xfrm>
            <a:off x="5177642" y="630821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4A2538-9A6D-1847-A759-C77DD23B48AA}"/>
              </a:ext>
            </a:extLst>
          </p:cNvPr>
          <p:cNvCxnSpPr/>
          <p:nvPr/>
        </p:nvCxnSpPr>
        <p:spPr>
          <a:xfrm flipV="1">
            <a:off x="1988458" y="5866410"/>
            <a:ext cx="3058556" cy="6145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0FEE26-848C-5041-BF01-1449C287191C}"/>
              </a:ext>
            </a:extLst>
          </p:cNvPr>
          <p:cNvSpPr txBox="1"/>
          <p:nvPr/>
        </p:nvSpPr>
        <p:spPr>
          <a:xfrm>
            <a:off x="5047014" y="5686744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4D7354-99B7-3A40-A443-FB0C1BA58667}"/>
              </a:ext>
            </a:extLst>
          </p:cNvPr>
          <p:cNvCxnSpPr>
            <a:cxnSpLocks/>
          </p:cNvCxnSpPr>
          <p:nvPr/>
        </p:nvCxnSpPr>
        <p:spPr>
          <a:xfrm flipV="1">
            <a:off x="1988458" y="3429000"/>
            <a:ext cx="588487" cy="305196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FFDA56F-E137-6F41-B9E8-2BF43C17FB0C}"/>
              </a:ext>
            </a:extLst>
          </p:cNvPr>
          <p:cNvSpPr txBox="1"/>
          <p:nvPr/>
        </p:nvSpPr>
        <p:spPr>
          <a:xfrm>
            <a:off x="2282701" y="3109397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6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E3D598B-707A-B84E-A87C-82FDD73646F3}"/>
              </a:ext>
            </a:extLst>
          </p:cNvPr>
          <p:cNvCxnSpPr>
            <a:cxnSpLocks/>
          </p:cNvCxnSpPr>
          <p:nvPr/>
        </p:nvCxnSpPr>
        <p:spPr>
          <a:xfrm flipV="1">
            <a:off x="1988458" y="2968831"/>
            <a:ext cx="5196113" cy="351213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CBFC561-2F08-0445-9383-C21FC565C37C}"/>
              </a:ext>
            </a:extLst>
          </p:cNvPr>
          <p:cNvSpPr txBox="1"/>
          <p:nvPr/>
        </p:nvSpPr>
        <p:spPr>
          <a:xfrm>
            <a:off x="7184571" y="2713728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B8C925-781C-B445-B038-10CF51BB8E55}"/>
              </a:ext>
            </a:extLst>
          </p:cNvPr>
          <p:cNvCxnSpPr>
            <a:cxnSpLocks/>
          </p:cNvCxnSpPr>
          <p:nvPr/>
        </p:nvCxnSpPr>
        <p:spPr>
          <a:xfrm flipV="1">
            <a:off x="1988458" y="4312721"/>
            <a:ext cx="2439576" cy="21682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A216D26-262E-DF44-A82D-84D0758BA6EB}"/>
              </a:ext>
            </a:extLst>
          </p:cNvPr>
          <p:cNvSpPr txBox="1"/>
          <p:nvPr/>
        </p:nvSpPr>
        <p:spPr>
          <a:xfrm>
            <a:off x="3412263" y="4278373"/>
            <a:ext cx="101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1212675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Subsequently, we can rank documents based on their </a:t>
            </a:r>
            <a:r>
              <a:rPr lang="en-GB" i="1" dirty="0">
                <a:solidFill>
                  <a:srgbClr val="00B0F0"/>
                </a:solidFill>
              </a:rPr>
              <a:t>proximity</a:t>
            </a:r>
            <a:r>
              <a:rPr lang="en-GB" dirty="0"/>
              <a:t> to the query in the vector space </a:t>
            </a:r>
          </a:p>
          <a:p>
            <a:pPr lvl="1"/>
            <a:r>
              <a:rPr lang="en-GB" dirty="0"/>
              <a:t>Proximity is </a:t>
            </a:r>
            <a:r>
              <a:rPr lang="en-GB" i="1" dirty="0"/>
              <a:t>the inverse of distance</a:t>
            </a:r>
          </a:p>
          <a:p>
            <a:pPr lvl="1"/>
            <a:endParaRPr lang="en-GB" dirty="0"/>
          </a:p>
          <a:p>
            <a:r>
              <a:rPr lang="en-GB" dirty="0"/>
              <a:t>As a result, documents that are more </a:t>
            </a:r>
            <a:r>
              <a:rPr lang="en-GB" i="1" dirty="0"/>
              <a:t>relevant</a:t>
            </a:r>
            <a:r>
              <a:rPr lang="en-GB" dirty="0"/>
              <a:t> to the query will be ranked higher than the documents that are less relevant to the query </a:t>
            </a:r>
          </a:p>
          <a:p>
            <a:pPr lvl="1"/>
            <a:endParaRPr lang="en-GB" dirty="0"/>
          </a:p>
          <a:p>
            <a:r>
              <a:rPr lang="en-GB" dirty="0"/>
              <a:t>Clearly, this contrasts with the Boolean model where documents are either in or out!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2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Ranking Based on Distance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Let us rank the documents (i.e., notes) based on the Euclidean distance (denoted as </a:t>
            </a:r>
            <a:r>
              <a:rPr lang="en-GB" b="1" i="1" dirty="0"/>
              <a:t>Ed</a:t>
            </a:r>
            <a:r>
              <a:rPr lang="en-GB" dirty="0"/>
              <a:t>) from the query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8C530-FFF9-3640-B991-11C83E44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8" y="3429000"/>
            <a:ext cx="3058556" cy="305196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A1BBAB-E0FB-C941-8A65-374B87F7C557}"/>
              </a:ext>
            </a:extLst>
          </p:cNvPr>
          <p:cNvCxnSpPr>
            <a:cxnSpLocks/>
          </p:cNvCxnSpPr>
          <p:nvPr/>
        </p:nvCxnSpPr>
        <p:spPr>
          <a:xfrm>
            <a:off x="1988458" y="6480960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6307DF-B579-9841-AE37-689E8D941B37}"/>
              </a:ext>
            </a:extLst>
          </p:cNvPr>
          <p:cNvCxnSpPr>
            <a:cxnSpLocks/>
          </p:cNvCxnSpPr>
          <p:nvPr/>
        </p:nvCxnSpPr>
        <p:spPr>
          <a:xfrm flipV="1">
            <a:off x="1988458" y="3253839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9CEEE0-D343-6A48-A349-7B6E75DAFD04}"/>
              </a:ext>
            </a:extLst>
          </p:cNvPr>
          <p:cNvSpPr txBox="1"/>
          <p:nvPr/>
        </p:nvSpPr>
        <p:spPr>
          <a:xfrm>
            <a:off x="1597164" y="288450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E9F7C-FAA3-924A-B8BA-8C11E998631A}"/>
              </a:ext>
            </a:extLst>
          </p:cNvPr>
          <p:cNvSpPr txBox="1"/>
          <p:nvPr/>
        </p:nvSpPr>
        <p:spPr>
          <a:xfrm>
            <a:off x="5177642" y="630821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4A2538-9A6D-1847-A759-C77DD23B48AA}"/>
              </a:ext>
            </a:extLst>
          </p:cNvPr>
          <p:cNvCxnSpPr/>
          <p:nvPr/>
        </p:nvCxnSpPr>
        <p:spPr>
          <a:xfrm flipV="1">
            <a:off x="1988458" y="5866410"/>
            <a:ext cx="3058556" cy="6145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0FEE26-848C-5041-BF01-1449C287191C}"/>
              </a:ext>
            </a:extLst>
          </p:cNvPr>
          <p:cNvSpPr txBox="1"/>
          <p:nvPr/>
        </p:nvSpPr>
        <p:spPr>
          <a:xfrm>
            <a:off x="5047014" y="5686744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4D7354-99B7-3A40-A443-FB0C1BA58667}"/>
              </a:ext>
            </a:extLst>
          </p:cNvPr>
          <p:cNvCxnSpPr>
            <a:cxnSpLocks/>
          </p:cNvCxnSpPr>
          <p:nvPr/>
        </p:nvCxnSpPr>
        <p:spPr>
          <a:xfrm flipV="1">
            <a:off x="1988458" y="3429000"/>
            <a:ext cx="588487" cy="305196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FFDA56F-E137-6F41-B9E8-2BF43C17FB0C}"/>
              </a:ext>
            </a:extLst>
          </p:cNvPr>
          <p:cNvSpPr txBox="1"/>
          <p:nvPr/>
        </p:nvSpPr>
        <p:spPr>
          <a:xfrm>
            <a:off x="2282701" y="3109397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B8C925-781C-B445-B038-10CF51BB8E55}"/>
              </a:ext>
            </a:extLst>
          </p:cNvPr>
          <p:cNvCxnSpPr>
            <a:cxnSpLocks/>
          </p:cNvCxnSpPr>
          <p:nvPr/>
        </p:nvCxnSpPr>
        <p:spPr>
          <a:xfrm flipV="1">
            <a:off x="1988458" y="4312721"/>
            <a:ext cx="2439576" cy="21682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3D8B0C-156F-5445-9D89-2775C94B9562}"/>
              </a:ext>
            </a:extLst>
          </p:cNvPr>
          <p:cNvCxnSpPr>
            <a:cxnSpLocks/>
          </p:cNvCxnSpPr>
          <p:nvPr/>
        </p:nvCxnSpPr>
        <p:spPr>
          <a:xfrm flipV="1">
            <a:off x="1988458" y="2968831"/>
            <a:ext cx="5196113" cy="351213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79BA8D-ED58-A942-9E09-F9BFEE28771E}"/>
              </a:ext>
            </a:extLst>
          </p:cNvPr>
          <p:cNvSpPr txBox="1"/>
          <p:nvPr/>
        </p:nvSpPr>
        <p:spPr>
          <a:xfrm>
            <a:off x="7184571" y="2713728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7983E0-4525-3149-A15E-F04635E462B4}"/>
              </a:ext>
            </a:extLst>
          </p:cNvPr>
          <p:cNvCxnSpPr>
            <a:cxnSpLocks/>
          </p:cNvCxnSpPr>
          <p:nvPr/>
        </p:nvCxnSpPr>
        <p:spPr>
          <a:xfrm flipV="1">
            <a:off x="4428034" y="2986832"/>
            <a:ext cx="2756537" cy="132588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B9932D-D59C-5847-A9DE-A7934561DCB8}"/>
              </a:ext>
            </a:extLst>
          </p:cNvPr>
          <p:cNvCxnSpPr>
            <a:cxnSpLocks/>
          </p:cNvCxnSpPr>
          <p:nvPr/>
        </p:nvCxnSpPr>
        <p:spPr>
          <a:xfrm>
            <a:off x="4428034" y="4312721"/>
            <a:ext cx="618980" cy="155368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6D02389-5B12-F440-9C3D-151C7BEE8402}"/>
              </a:ext>
            </a:extLst>
          </p:cNvPr>
          <p:cNvSpPr txBox="1"/>
          <p:nvPr/>
        </p:nvSpPr>
        <p:spPr>
          <a:xfrm>
            <a:off x="4474792" y="3157369"/>
            <a:ext cx="189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Ed</a:t>
            </a:r>
            <a:r>
              <a:rPr lang="en-QA" dirty="0"/>
              <a:t>(</a:t>
            </a:r>
            <a:r>
              <a:rPr lang="en-QA" b="1" dirty="0">
                <a:solidFill>
                  <a:srgbClr val="FF0000"/>
                </a:solidFill>
              </a:rPr>
              <a:t>Query</a:t>
            </a:r>
            <a:r>
              <a:rPr lang="en-QA" dirty="0"/>
              <a:t>, </a:t>
            </a:r>
            <a:r>
              <a:rPr lang="en-QA" b="1" dirty="0">
                <a:solidFill>
                  <a:srgbClr val="00B0F0"/>
                </a:solidFill>
              </a:rPr>
              <a:t>Note 2</a:t>
            </a:r>
            <a:r>
              <a:rPr lang="en-QA" dirty="0"/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1058DC-2A09-0340-96CB-623192CB1E8E}"/>
              </a:ext>
            </a:extLst>
          </p:cNvPr>
          <p:cNvSpPr txBox="1"/>
          <p:nvPr/>
        </p:nvSpPr>
        <p:spPr>
          <a:xfrm>
            <a:off x="4769771" y="4965108"/>
            <a:ext cx="189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Ed</a:t>
            </a:r>
            <a:r>
              <a:rPr lang="en-QA" dirty="0"/>
              <a:t>(</a:t>
            </a:r>
            <a:r>
              <a:rPr lang="en-QA" b="1" dirty="0">
                <a:solidFill>
                  <a:srgbClr val="FF0000"/>
                </a:solidFill>
              </a:rPr>
              <a:t>Query</a:t>
            </a:r>
            <a:r>
              <a:rPr lang="en-QA" dirty="0"/>
              <a:t>, </a:t>
            </a:r>
            <a:r>
              <a:rPr lang="en-QA" b="1" dirty="0">
                <a:solidFill>
                  <a:srgbClr val="00B0F0"/>
                </a:solidFill>
              </a:rPr>
              <a:t>Note 3</a:t>
            </a:r>
            <a:r>
              <a:rPr lang="en-QA" dirty="0"/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578F28-43DB-8B49-B7FC-AF8EF810FF04}"/>
              </a:ext>
            </a:extLst>
          </p:cNvPr>
          <p:cNvSpPr txBox="1"/>
          <p:nvPr/>
        </p:nvSpPr>
        <p:spPr>
          <a:xfrm>
            <a:off x="7615640" y="3670805"/>
            <a:ext cx="4230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/>
              <a:t>Ed</a:t>
            </a:r>
            <a:r>
              <a:rPr lang="en-QA" sz="2000" dirty="0"/>
              <a:t>(</a:t>
            </a:r>
            <a:r>
              <a:rPr lang="en-QA" sz="2000" b="1" dirty="0">
                <a:solidFill>
                  <a:srgbClr val="FF0000"/>
                </a:solidFill>
              </a:rPr>
              <a:t>Query</a:t>
            </a:r>
            <a:r>
              <a:rPr lang="en-QA" sz="2000" dirty="0"/>
              <a:t>, </a:t>
            </a:r>
            <a:r>
              <a:rPr lang="en-QA" sz="2000" b="1" dirty="0">
                <a:solidFill>
                  <a:srgbClr val="00B0F0"/>
                </a:solidFill>
              </a:rPr>
              <a:t>Note 2</a:t>
            </a:r>
            <a:r>
              <a:rPr lang="en-QA" sz="2000" dirty="0"/>
              <a:t>) </a:t>
            </a:r>
            <a:r>
              <a:rPr lang="en-QA" sz="2000" b="1" dirty="0"/>
              <a:t>&gt;</a:t>
            </a:r>
            <a:r>
              <a:rPr lang="en-QA" sz="2000" dirty="0"/>
              <a:t> </a:t>
            </a:r>
            <a:r>
              <a:rPr lang="en-QA" sz="2000" b="1" i="1" dirty="0"/>
              <a:t>Ed</a:t>
            </a:r>
            <a:r>
              <a:rPr lang="en-QA" sz="2000" dirty="0"/>
              <a:t>(</a:t>
            </a:r>
            <a:r>
              <a:rPr lang="en-QA" sz="2000" b="1" dirty="0">
                <a:solidFill>
                  <a:srgbClr val="FF0000"/>
                </a:solidFill>
              </a:rPr>
              <a:t>Query</a:t>
            </a:r>
            <a:r>
              <a:rPr lang="en-QA" sz="2000" dirty="0"/>
              <a:t>, </a:t>
            </a:r>
            <a:r>
              <a:rPr lang="en-QA" sz="2000" b="1" dirty="0">
                <a:solidFill>
                  <a:srgbClr val="00B0F0"/>
                </a:solidFill>
              </a:rPr>
              <a:t>Note 3</a:t>
            </a:r>
            <a:r>
              <a:rPr lang="en-QA" sz="2000" dirty="0"/>
              <a:t>)</a:t>
            </a:r>
          </a:p>
          <a:p>
            <a:r>
              <a:rPr lang="en-US" sz="2000" dirty="0"/>
              <a:t>a</a:t>
            </a:r>
            <a:r>
              <a:rPr lang="en-QA" sz="2000" dirty="0"/>
              <a:t>lthough </a:t>
            </a:r>
            <a:r>
              <a:rPr lang="en-QA" sz="2000" b="1" dirty="0">
                <a:solidFill>
                  <a:srgbClr val="FF0000"/>
                </a:solidFill>
              </a:rPr>
              <a:t>Query</a:t>
            </a:r>
            <a:r>
              <a:rPr lang="en-QA" sz="2000" dirty="0"/>
              <a:t> is more similar</a:t>
            </a:r>
          </a:p>
          <a:p>
            <a:r>
              <a:rPr lang="en-US" sz="2000" dirty="0"/>
              <a:t>t</a:t>
            </a:r>
            <a:r>
              <a:rPr lang="en-QA" sz="2000" dirty="0"/>
              <a:t>o </a:t>
            </a:r>
            <a:r>
              <a:rPr lang="en-QA" sz="2000" b="1" dirty="0">
                <a:solidFill>
                  <a:srgbClr val="00B0F0"/>
                </a:solidFill>
              </a:rPr>
              <a:t>Note 2</a:t>
            </a:r>
            <a:r>
              <a:rPr lang="en-QA" sz="2000" dirty="0"/>
              <a:t> than to </a:t>
            </a:r>
            <a:r>
              <a:rPr lang="en-QA" sz="2000" b="1" dirty="0">
                <a:solidFill>
                  <a:srgbClr val="00B0F0"/>
                </a:solidFill>
              </a:rPr>
              <a:t>Note 3</a:t>
            </a:r>
            <a:r>
              <a:rPr lang="en-QA" sz="2000" b="1" dirty="0"/>
              <a:t>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625D47-2A9C-8241-A868-21EEA39BCD66}"/>
              </a:ext>
            </a:extLst>
          </p:cNvPr>
          <p:cNvSpPr txBox="1"/>
          <p:nvPr/>
        </p:nvSpPr>
        <p:spPr>
          <a:xfrm>
            <a:off x="3412263" y="4278373"/>
            <a:ext cx="101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36866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30" grpId="0"/>
      <p:bldP spid="20" grpId="0"/>
      <p:bldP spid="29" grpId="0"/>
      <p:bldP spid="33" grpId="0"/>
      <p:bldP spid="36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Ranking Based on Distance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Let us rank the documents (i.e., notes) based on the Euclidean distance (denoted as </a:t>
            </a:r>
            <a:r>
              <a:rPr lang="en-GB" b="1" i="1" dirty="0"/>
              <a:t>Ed</a:t>
            </a:r>
            <a:r>
              <a:rPr lang="en-GB" dirty="0"/>
              <a:t>) from the query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8C530-FFF9-3640-B991-11C83E44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8" y="3429000"/>
            <a:ext cx="3058556" cy="305196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A1BBAB-E0FB-C941-8A65-374B87F7C557}"/>
              </a:ext>
            </a:extLst>
          </p:cNvPr>
          <p:cNvCxnSpPr>
            <a:cxnSpLocks/>
          </p:cNvCxnSpPr>
          <p:nvPr/>
        </p:nvCxnSpPr>
        <p:spPr>
          <a:xfrm>
            <a:off x="1988458" y="6480960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6307DF-B579-9841-AE37-689E8D941B37}"/>
              </a:ext>
            </a:extLst>
          </p:cNvPr>
          <p:cNvCxnSpPr>
            <a:cxnSpLocks/>
          </p:cNvCxnSpPr>
          <p:nvPr/>
        </p:nvCxnSpPr>
        <p:spPr>
          <a:xfrm flipV="1">
            <a:off x="1988458" y="3253839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9CEEE0-D343-6A48-A349-7B6E75DAFD04}"/>
              </a:ext>
            </a:extLst>
          </p:cNvPr>
          <p:cNvSpPr txBox="1"/>
          <p:nvPr/>
        </p:nvSpPr>
        <p:spPr>
          <a:xfrm>
            <a:off x="1597164" y="288450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E9F7C-FAA3-924A-B8BA-8C11E998631A}"/>
              </a:ext>
            </a:extLst>
          </p:cNvPr>
          <p:cNvSpPr txBox="1"/>
          <p:nvPr/>
        </p:nvSpPr>
        <p:spPr>
          <a:xfrm>
            <a:off x="5177642" y="630821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4A2538-9A6D-1847-A759-C77DD23B48AA}"/>
              </a:ext>
            </a:extLst>
          </p:cNvPr>
          <p:cNvCxnSpPr/>
          <p:nvPr/>
        </p:nvCxnSpPr>
        <p:spPr>
          <a:xfrm flipV="1">
            <a:off x="1988458" y="5866410"/>
            <a:ext cx="3058556" cy="6145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0FEE26-848C-5041-BF01-1449C287191C}"/>
              </a:ext>
            </a:extLst>
          </p:cNvPr>
          <p:cNvSpPr txBox="1"/>
          <p:nvPr/>
        </p:nvSpPr>
        <p:spPr>
          <a:xfrm>
            <a:off x="5047014" y="5686744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4D7354-99B7-3A40-A443-FB0C1BA58667}"/>
              </a:ext>
            </a:extLst>
          </p:cNvPr>
          <p:cNvCxnSpPr>
            <a:cxnSpLocks/>
          </p:cNvCxnSpPr>
          <p:nvPr/>
        </p:nvCxnSpPr>
        <p:spPr>
          <a:xfrm flipV="1">
            <a:off x="1988458" y="3429000"/>
            <a:ext cx="588487" cy="305196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FFDA56F-E137-6F41-B9E8-2BF43C17FB0C}"/>
              </a:ext>
            </a:extLst>
          </p:cNvPr>
          <p:cNvSpPr txBox="1"/>
          <p:nvPr/>
        </p:nvSpPr>
        <p:spPr>
          <a:xfrm>
            <a:off x="2282701" y="3109397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B8C925-781C-B445-B038-10CF51BB8E55}"/>
              </a:ext>
            </a:extLst>
          </p:cNvPr>
          <p:cNvCxnSpPr>
            <a:cxnSpLocks/>
          </p:cNvCxnSpPr>
          <p:nvPr/>
        </p:nvCxnSpPr>
        <p:spPr>
          <a:xfrm flipV="1">
            <a:off x="1988458" y="4312721"/>
            <a:ext cx="2439576" cy="21682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3D8B0C-156F-5445-9D89-2775C94B9562}"/>
              </a:ext>
            </a:extLst>
          </p:cNvPr>
          <p:cNvCxnSpPr>
            <a:cxnSpLocks/>
          </p:cNvCxnSpPr>
          <p:nvPr/>
        </p:nvCxnSpPr>
        <p:spPr>
          <a:xfrm flipV="1">
            <a:off x="1988458" y="2968831"/>
            <a:ext cx="5196113" cy="351213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79BA8D-ED58-A942-9E09-F9BFEE28771E}"/>
              </a:ext>
            </a:extLst>
          </p:cNvPr>
          <p:cNvSpPr txBox="1"/>
          <p:nvPr/>
        </p:nvSpPr>
        <p:spPr>
          <a:xfrm>
            <a:off x="7184571" y="2713728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7983E0-4525-3149-A15E-F04635E462B4}"/>
              </a:ext>
            </a:extLst>
          </p:cNvPr>
          <p:cNvCxnSpPr>
            <a:cxnSpLocks/>
          </p:cNvCxnSpPr>
          <p:nvPr/>
        </p:nvCxnSpPr>
        <p:spPr>
          <a:xfrm flipV="1">
            <a:off x="4428034" y="2986832"/>
            <a:ext cx="2756537" cy="132588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077E4F-285F-DA43-A7EE-E6AEB0A56AB6}"/>
              </a:ext>
            </a:extLst>
          </p:cNvPr>
          <p:cNvCxnSpPr>
            <a:cxnSpLocks/>
          </p:cNvCxnSpPr>
          <p:nvPr/>
        </p:nvCxnSpPr>
        <p:spPr>
          <a:xfrm flipH="1" flipV="1">
            <a:off x="2576945" y="3429000"/>
            <a:ext cx="1851090" cy="88372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6D02389-5B12-F440-9C3D-151C7BEE8402}"/>
              </a:ext>
            </a:extLst>
          </p:cNvPr>
          <p:cNvSpPr txBox="1"/>
          <p:nvPr/>
        </p:nvSpPr>
        <p:spPr>
          <a:xfrm>
            <a:off x="4474792" y="3157369"/>
            <a:ext cx="189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Ed</a:t>
            </a:r>
            <a:r>
              <a:rPr lang="en-QA" dirty="0"/>
              <a:t>(</a:t>
            </a:r>
            <a:r>
              <a:rPr lang="en-QA" b="1" dirty="0">
                <a:solidFill>
                  <a:srgbClr val="FF0000"/>
                </a:solidFill>
              </a:rPr>
              <a:t>Query</a:t>
            </a:r>
            <a:r>
              <a:rPr lang="en-QA" dirty="0"/>
              <a:t>, </a:t>
            </a:r>
            <a:r>
              <a:rPr lang="en-QA" b="1" dirty="0">
                <a:solidFill>
                  <a:srgbClr val="00B0F0"/>
                </a:solidFill>
              </a:rPr>
              <a:t>Note 2</a:t>
            </a:r>
            <a:r>
              <a:rPr lang="en-QA" dirty="0"/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479C2E-4817-DE4D-9B8F-425E4C6B10F7}"/>
              </a:ext>
            </a:extLst>
          </p:cNvPr>
          <p:cNvSpPr txBox="1"/>
          <p:nvPr/>
        </p:nvSpPr>
        <p:spPr>
          <a:xfrm>
            <a:off x="3204722" y="3465418"/>
            <a:ext cx="189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Ed</a:t>
            </a:r>
            <a:r>
              <a:rPr lang="en-QA" dirty="0"/>
              <a:t>(</a:t>
            </a:r>
            <a:r>
              <a:rPr lang="en-QA" b="1" dirty="0">
                <a:solidFill>
                  <a:srgbClr val="FF0000"/>
                </a:solidFill>
              </a:rPr>
              <a:t>Query</a:t>
            </a:r>
            <a:r>
              <a:rPr lang="en-QA" dirty="0"/>
              <a:t>, </a:t>
            </a:r>
            <a:r>
              <a:rPr lang="en-QA" b="1" dirty="0">
                <a:solidFill>
                  <a:srgbClr val="00B0F0"/>
                </a:solidFill>
              </a:rPr>
              <a:t>Note 6</a:t>
            </a:r>
            <a:r>
              <a:rPr lang="en-QA" dirty="0"/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578F28-43DB-8B49-B7FC-AF8EF810FF04}"/>
              </a:ext>
            </a:extLst>
          </p:cNvPr>
          <p:cNvSpPr txBox="1"/>
          <p:nvPr/>
        </p:nvSpPr>
        <p:spPr>
          <a:xfrm>
            <a:off x="7615640" y="3670805"/>
            <a:ext cx="4230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/>
              <a:t>Ed</a:t>
            </a:r>
            <a:r>
              <a:rPr lang="en-QA" sz="2000" dirty="0"/>
              <a:t>(</a:t>
            </a:r>
            <a:r>
              <a:rPr lang="en-QA" sz="2000" b="1" dirty="0">
                <a:solidFill>
                  <a:srgbClr val="FF0000"/>
                </a:solidFill>
              </a:rPr>
              <a:t>Query</a:t>
            </a:r>
            <a:r>
              <a:rPr lang="en-QA" sz="2000" dirty="0"/>
              <a:t>, </a:t>
            </a:r>
            <a:r>
              <a:rPr lang="en-QA" sz="2000" b="1" dirty="0">
                <a:solidFill>
                  <a:srgbClr val="00B0F0"/>
                </a:solidFill>
              </a:rPr>
              <a:t>Note 2</a:t>
            </a:r>
            <a:r>
              <a:rPr lang="en-QA" sz="2000" dirty="0"/>
              <a:t>) </a:t>
            </a:r>
            <a:r>
              <a:rPr lang="en-QA" sz="2000" b="1" dirty="0"/>
              <a:t>&gt;</a:t>
            </a:r>
            <a:r>
              <a:rPr lang="en-QA" sz="2000" dirty="0"/>
              <a:t> </a:t>
            </a:r>
            <a:r>
              <a:rPr lang="en-QA" sz="2000" b="1" i="1" dirty="0"/>
              <a:t>Ed</a:t>
            </a:r>
            <a:r>
              <a:rPr lang="en-QA" sz="2000" dirty="0"/>
              <a:t>(</a:t>
            </a:r>
            <a:r>
              <a:rPr lang="en-QA" sz="2000" b="1" dirty="0">
                <a:solidFill>
                  <a:srgbClr val="FF0000"/>
                </a:solidFill>
              </a:rPr>
              <a:t>Query</a:t>
            </a:r>
            <a:r>
              <a:rPr lang="en-QA" sz="2000" dirty="0"/>
              <a:t>, </a:t>
            </a:r>
            <a:r>
              <a:rPr lang="en-QA" sz="2000" b="1" dirty="0">
                <a:solidFill>
                  <a:srgbClr val="00B0F0"/>
                </a:solidFill>
              </a:rPr>
              <a:t>Note 6</a:t>
            </a:r>
            <a:r>
              <a:rPr lang="en-QA" sz="2000" dirty="0"/>
              <a:t>)</a:t>
            </a:r>
          </a:p>
          <a:p>
            <a:r>
              <a:rPr lang="en-US" sz="2000" dirty="0"/>
              <a:t>a</a:t>
            </a:r>
            <a:r>
              <a:rPr lang="en-QA" sz="2000" dirty="0"/>
              <a:t>lthough </a:t>
            </a:r>
            <a:r>
              <a:rPr lang="en-QA" sz="2000" b="1" dirty="0">
                <a:solidFill>
                  <a:srgbClr val="FF0000"/>
                </a:solidFill>
              </a:rPr>
              <a:t>Query</a:t>
            </a:r>
            <a:r>
              <a:rPr lang="en-QA" sz="2000" dirty="0"/>
              <a:t> is more similar</a:t>
            </a:r>
          </a:p>
          <a:p>
            <a:r>
              <a:rPr lang="en-US" sz="2000" dirty="0"/>
              <a:t>t</a:t>
            </a:r>
            <a:r>
              <a:rPr lang="en-QA" sz="2000" dirty="0"/>
              <a:t>o </a:t>
            </a:r>
            <a:r>
              <a:rPr lang="en-QA" sz="2000" b="1" dirty="0">
                <a:solidFill>
                  <a:srgbClr val="00B0F0"/>
                </a:solidFill>
              </a:rPr>
              <a:t>Note 2</a:t>
            </a:r>
            <a:r>
              <a:rPr lang="en-QA" sz="2000" dirty="0"/>
              <a:t> than to </a:t>
            </a:r>
            <a:r>
              <a:rPr lang="en-QA" sz="2000" b="1" dirty="0">
                <a:solidFill>
                  <a:srgbClr val="00B0F0"/>
                </a:solidFill>
              </a:rPr>
              <a:t>Note 6</a:t>
            </a:r>
            <a:r>
              <a:rPr lang="en-QA" sz="2000" b="1" dirty="0"/>
              <a:t>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A4BB3-07F5-1D43-BE76-C28DB68EA38A}"/>
              </a:ext>
            </a:extLst>
          </p:cNvPr>
          <p:cNvSpPr txBox="1"/>
          <p:nvPr/>
        </p:nvSpPr>
        <p:spPr>
          <a:xfrm>
            <a:off x="3412263" y="4278373"/>
            <a:ext cx="101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Query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F6D214D-7C35-7D46-A5BA-F86AA6B068C3}"/>
              </a:ext>
            </a:extLst>
          </p:cNvPr>
          <p:cNvSpPr/>
          <p:nvPr/>
        </p:nvSpPr>
        <p:spPr>
          <a:xfrm>
            <a:off x="7706543" y="4949023"/>
            <a:ext cx="3917459" cy="84490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b="1" dirty="0">
                <a:solidFill>
                  <a:schemeClr val="tx1"/>
                </a:solidFill>
              </a:rPr>
              <a:t>Ranking based on Euclidean distance is not effective!</a:t>
            </a:r>
          </a:p>
        </p:txBody>
      </p:sp>
    </p:spTree>
    <p:extLst>
      <p:ext uri="{BB962C8B-B14F-4D97-AF65-F5344CB8AC3E}">
        <p14:creationId xmlns:p14="http://schemas.microsoft.com/office/powerpoint/2010/main" val="32692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If Not Distance then What?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Let us take a document, </a:t>
            </a:r>
            <a:r>
              <a:rPr lang="en-GB" b="1" i="1" dirty="0"/>
              <a:t>d</a:t>
            </a:r>
            <a:r>
              <a:rPr lang="en-GB" dirty="0"/>
              <a:t>, and append it to itself</a:t>
            </a:r>
          </a:p>
          <a:p>
            <a:pPr lvl="1"/>
            <a:r>
              <a:rPr lang="en-GB" dirty="0"/>
              <a:t>Call the resultant document, </a:t>
            </a:r>
            <a:r>
              <a:rPr lang="en-GB" b="1" i="1" dirty="0"/>
              <a:t>d’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r>
              <a:rPr lang="en-GB" dirty="0"/>
              <a:t>“Semantically” </a:t>
            </a:r>
            <a:r>
              <a:rPr lang="en-GB" b="1" i="1" dirty="0"/>
              <a:t>d</a:t>
            </a:r>
            <a:r>
              <a:rPr lang="en-GB" dirty="0"/>
              <a:t> and </a:t>
            </a:r>
            <a:r>
              <a:rPr lang="en-GB" b="1" i="1" dirty="0"/>
              <a:t>d’</a:t>
            </a:r>
            <a:r>
              <a:rPr lang="en-GB" dirty="0"/>
              <a:t> have the same content although the distance between them could be very large! </a:t>
            </a:r>
          </a:p>
          <a:p>
            <a:endParaRPr lang="en-GB" dirty="0"/>
          </a:p>
          <a:p>
            <a:r>
              <a:rPr lang="en-GB" dirty="0"/>
              <a:t>Note, however, that the </a:t>
            </a:r>
            <a:r>
              <a:rPr lang="en-GB" b="1" i="1" dirty="0">
                <a:solidFill>
                  <a:srgbClr val="00B0F0"/>
                </a:solidFill>
              </a:rPr>
              <a:t>angle</a:t>
            </a:r>
            <a:r>
              <a:rPr lang="en-GB" dirty="0"/>
              <a:t> between </a:t>
            </a:r>
            <a:r>
              <a:rPr lang="en-GB" b="1" i="1" dirty="0"/>
              <a:t>d</a:t>
            </a:r>
            <a:r>
              <a:rPr lang="en-GB" dirty="0"/>
              <a:t> and </a:t>
            </a:r>
            <a:r>
              <a:rPr lang="en-GB" b="1" i="1" dirty="0"/>
              <a:t>d’</a:t>
            </a:r>
            <a:r>
              <a:rPr lang="en-GB" dirty="0"/>
              <a:t> in the vector space is 0, corresponding to maximal similarity 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Idea</a:t>
            </a:r>
            <a:r>
              <a:rPr lang="en-GB" dirty="0"/>
              <a:t>: </a:t>
            </a:r>
            <a:r>
              <a:rPr lang="en-GB" i="1" dirty="0"/>
              <a:t>Rank documents based on angles rather than distances!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Outline </a:t>
            </a:r>
            <a:endParaRPr lang="en-QA" b="1" i="1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09BCEFF-E385-5D44-A9F2-CD88B9AC71B4}"/>
              </a:ext>
            </a:extLst>
          </p:cNvPr>
          <p:cNvSpPr/>
          <p:nvPr/>
        </p:nvSpPr>
        <p:spPr>
          <a:xfrm>
            <a:off x="4967416" y="2273644"/>
            <a:ext cx="2257167" cy="13098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Ranked Retrieval</a:t>
            </a:r>
            <a:endParaRPr lang="en-QA" sz="2400" dirty="0">
              <a:solidFill>
                <a:schemeClr val="tx1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56BDCC6-E9AB-5C40-BDF3-0E9E59A9BBE4}"/>
              </a:ext>
            </a:extLst>
          </p:cNvPr>
          <p:cNvSpPr/>
          <p:nvPr/>
        </p:nvSpPr>
        <p:spPr>
          <a:xfrm>
            <a:off x="1086111" y="4481085"/>
            <a:ext cx="2257167" cy="130981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Recap</a:t>
            </a:r>
            <a:endParaRPr lang="en-QA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B0FA289-4EDE-D34F-B9E6-3C411A49B18E}"/>
              </a:ext>
            </a:extLst>
          </p:cNvPr>
          <p:cNvSpPr/>
          <p:nvPr/>
        </p:nvSpPr>
        <p:spPr>
          <a:xfrm>
            <a:off x="3715011" y="4481085"/>
            <a:ext cx="2257167" cy="130981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Background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92DBAC-3ABF-5C4B-979B-BD9FF8053CFD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flipH="1">
            <a:off x="2214695" y="3583460"/>
            <a:ext cx="38813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7951EE-06F6-374D-8CFA-D8F1A9C7AED3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 flipH="1">
            <a:off x="4843595" y="3583460"/>
            <a:ext cx="12524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triped Right Arrow 44">
            <a:extLst>
              <a:ext uri="{FF2B5EF4-FFF2-40B4-BE49-F238E27FC236}">
                <a16:creationId xmlns:a16="http://schemas.microsoft.com/office/drawing/2014/main" id="{85F62CC7-4890-B74A-A09F-676E6A822C0D}"/>
              </a:ext>
            </a:extLst>
          </p:cNvPr>
          <p:cNvSpPr/>
          <p:nvPr/>
        </p:nvSpPr>
        <p:spPr>
          <a:xfrm rot="16200000">
            <a:off x="9823367" y="5905930"/>
            <a:ext cx="556054" cy="617837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8CD64D-7463-BF43-8F62-BC8CE8E7B2BA}"/>
              </a:ext>
            </a:extLst>
          </p:cNvPr>
          <p:cNvSpPr/>
          <p:nvPr/>
        </p:nvSpPr>
        <p:spPr>
          <a:xfrm>
            <a:off x="6343911" y="4481085"/>
            <a:ext cx="2257167" cy="130981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Vector Space Model</a:t>
            </a:r>
            <a:endParaRPr lang="en-QA" sz="24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72A919-A14C-3648-9815-7AD59058EACB}"/>
              </a:ext>
            </a:extLst>
          </p:cNvPr>
          <p:cNvCxnSpPr>
            <a:cxnSpLocks/>
            <a:stCxn id="31" idx="2"/>
            <a:endCxn id="19" idx="0"/>
          </p:cNvCxnSpPr>
          <p:nvPr/>
        </p:nvCxnSpPr>
        <p:spPr>
          <a:xfrm>
            <a:off x="6096000" y="3583460"/>
            <a:ext cx="13764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DA0E2E6-4D78-7241-8627-3073E3674AAA}"/>
              </a:ext>
            </a:extLst>
          </p:cNvPr>
          <p:cNvSpPr/>
          <p:nvPr/>
        </p:nvSpPr>
        <p:spPr>
          <a:xfrm>
            <a:off x="8972811" y="4481085"/>
            <a:ext cx="2257167" cy="130981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Cosine Similarity </a:t>
            </a:r>
            <a:endParaRPr lang="en-QA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F2CA86-AE96-B84E-8D8B-5A9CB7CB899D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6096000" y="3583460"/>
            <a:ext cx="40053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4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Angle vs.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801865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following two notions are equivalent: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an </a:t>
                </a:r>
                <a:r>
                  <a:rPr lang="en-GB" i="1" dirty="0"/>
                  <a:t>increasing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00B0F0"/>
                    </a:solidFill>
                  </a:rPr>
                  <a:t>angles</a:t>
                </a:r>
                <a:r>
                  <a:rPr lang="en-GB" dirty="0"/>
                  <a:t>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 </a:t>
                </a:r>
                <a:r>
                  <a:rPr lang="en-GB" i="1" dirty="0"/>
                  <a:t>decreasing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C00000"/>
                    </a:solidFill>
                  </a:rPr>
                  <a:t>cosines</a:t>
                </a:r>
                <a:r>
                  <a:rPr lang="en-GB" dirty="0"/>
                  <a:t> of the angles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/>
              </a:p>
              <a:p>
                <a:r>
                  <a:rPr lang="en-GB" dirty="0"/>
                  <a:t>Why is this the case?</a:t>
                </a:r>
              </a:p>
              <a:p>
                <a:pPr lvl="1"/>
                <a:r>
                  <a:rPr lang="en-GB" dirty="0"/>
                  <a:t>Because cosine is a </a:t>
                </a:r>
                <a:br>
                  <a:rPr lang="en-GB" dirty="0"/>
                </a:br>
                <a:r>
                  <a:rPr lang="en-GB" dirty="0"/>
                  <a:t>monotonically decreasing </a:t>
                </a:r>
                <a:br>
                  <a:rPr lang="en-GB" dirty="0"/>
                </a:br>
                <a:r>
                  <a:rPr lang="en-GB" dirty="0"/>
                  <a:t>function between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801865" cy="4667250"/>
              </a:xfrm>
              <a:prstGeom prst="rect">
                <a:avLst/>
              </a:prstGeom>
              <a:blipFill>
                <a:blip r:embed="rId2"/>
                <a:stretch>
                  <a:fillRect l="-939" t="-2168" r="-1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BCD3FD1-DD63-184F-B4DB-FE016B615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463" y="3574472"/>
            <a:ext cx="4186712" cy="2918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28288-A730-544B-92BA-1C85DEAD2A0E}"/>
              </a:ext>
            </a:extLst>
          </p:cNvPr>
          <p:cNvSpPr txBox="1"/>
          <p:nvPr/>
        </p:nvSpPr>
        <p:spPr>
          <a:xfrm>
            <a:off x="11223175" y="484900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Angle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82957-0287-DD4C-8E88-7E679DA22142}"/>
              </a:ext>
            </a:extLst>
          </p:cNvPr>
          <p:cNvSpPr txBox="1"/>
          <p:nvPr/>
        </p:nvSpPr>
        <p:spPr>
          <a:xfrm>
            <a:off x="11179092" y="338980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ED0EE9-403A-E749-B857-62E77A414520}"/>
              </a:ext>
            </a:extLst>
          </p:cNvPr>
          <p:cNvSpPr/>
          <p:nvPr/>
        </p:nvSpPr>
        <p:spPr>
          <a:xfrm>
            <a:off x="6956471" y="3491671"/>
            <a:ext cx="159984" cy="165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C41517-10F0-4040-903C-36ADE385794B}"/>
                  </a:ext>
                </a:extLst>
              </p:cNvPr>
              <p:cNvSpPr txBox="1"/>
              <p:nvPr/>
            </p:nvSpPr>
            <p:spPr>
              <a:xfrm>
                <a:off x="6867883" y="5112180"/>
                <a:ext cx="38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Q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C41517-10F0-4040-903C-36ADE3857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883" y="5112180"/>
                <a:ext cx="380154" cy="369332"/>
              </a:xfrm>
              <a:prstGeom prst="rect">
                <a:avLst/>
              </a:prstGeom>
              <a:blipFill>
                <a:blip r:embed="rId4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483C59-06DA-7543-81A6-EABB4EE85D7A}"/>
                  </a:ext>
                </a:extLst>
              </p:cNvPr>
              <p:cNvSpPr txBox="1"/>
              <p:nvPr/>
            </p:nvSpPr>
            <p:spPr>
              <a:xfrm>
                <a:off x="7613405" y="5115950"/>
                <a:ext cx="38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Q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483C59-06DA-7543-81A6-EABB4EE85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405" y="5115950"/>
                <a:ext cx="380154" cy="369332"/>
              </a:xfrm>
              <a:prstGeom prst="rect">
                <a:avLst/>
              </a:prstGeom>
              <a:blipFill>
                <a:blip r:embed="rId5"/>
                <a:stretch>
                  <a:fillRect r="-3871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A5D0FA-79D2-2D4A-850B-530107403C96}"/>
                  </a:ext>
                </a:extLst>
              </p:cNvPr>
              <p:cNvSpPr txBox="1"/>
              <p:nvPr/>
            </p:nvSpPr>
            <p:spPr>
              <a:xfrm>
                <a:off x="8741990" y="5120066"/>
                <a:ext cx="38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Q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A5D0FA-79D2-2D4A-850B-530107403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990" y="5120066"/>
                <a:ext cx="380154" cy="369332"/>
              </a:xfrm>
              <a:prstGeom prst="rect">
                <a:avLst/>
              </a:prstGeom>
              <a:blipFill>
                <a:blip r:embed="rId6"/>
                <a:stretch>
                  <a:fillRect r="-709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F1255C3-71DB-B948-85A6-266AA2BBCE91}"/>
              </a:ext>
            </a:extLst>
          </p:cNvPr>
          <p:cNvSpPr txBox="1"/>
          <p:nvPr/>
        </p:nvSpPr>
        <p:spPr>
          <a:xfrm>
            <a:off x="5768404" y="3394613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 = 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752A2F-E124-AD47-BBC1-4D41DE0A4641}"/>
              </a:ext>
            </a:extLst>
          </p:cNvPr>
          <p:cNvSpPr/>
          <p:nvPr/>
        </p:nvSpPr>
        <p:spPr>
          <a:xfrm>
            <a:off x="6956471" y="4946065"/>
            <a:ext cx="159984" cy="165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FFDEBD-5897-6E41-98BB-FA6CA8B21A6C}"/>
              </a:ext>
            </a:extLst>
          </p:cNvPr>
          <p:cNvSpPr txBox="1"/>
          <p:nvPr/>
        </p:nvSpPr>
        <p:spPr>
          <a:xfrm>
            <a:off x="5768404" y="4849007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 = 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8D6705-EE36-CC4D-B307-41D9390693B5}"/>
              </a:ext>
            </a:extLst>
          </p:cNvPr>
          <p:cNvCxnSpPr>
            <a:cxnSpLocks/>
          </p:cNvCxnSpPr>
          <p:nvPr/>
        </p:nvCxnSpPr>
        <p:spPr>
          <a:xfrm flipH="1" flipV="1">
            <a:off x="7153526" y="5028865"/>
            <a:ext cx="899499" cy="515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1860FB-4C7C-CA43-9507-339DD91E8112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9122144" y="5033673"/>
            <a:ext cx="7675" cy="1459202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8C7C5F-627D-0C4D-A409-43FF8C57077E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057960" y="6492875"/>
            <a:ext cx="2071859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70A7F75B-7374-9741-926F-B59C78E50060}"/>
              </a:ext>
            </a:extLst>
          </p:cNvPr>
          <p:cNvSpPr/>
          <p:nvPr/>
        </p:nvSpPr>
        <p:spPr>
          <a:xfrm>
            <a:off x="6956471" y="6395788"/>
            <a:ext cx="159984" cy="165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00B421-06A8-5C47-97D1-EF775E958EA7}"/>
              </a:ext>
            </a:extLst>
          </p:cNvPr>
          <p:cNvSpPr txBox="1"/>
          <p:nvPr/>
        </p:nvSpPr>
        <p:spPr>
          <a:xfrm>
            <a:off x="5768404" y="629873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 = -1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3FC48B6-13F2-8D4C-9B01-B3A33CF93EEC}"/>
              </a:ext>
            </a:extLst>
          </p:cNvPr>
          <p:cNvCxnSpPr>
            <a:cxnSpLocks/>
          </p:cNvCxnSpPr>
          <p:nvPr/>
        </p:nvCxnSpPr>
        <p:spPr>
          <a:xfrm>
            <a:off x="7037600" y="3599079"/>
            <a:ext cx="7675" cy="1459202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8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 animBg="1"/>
      <p:bldP spid="10" grpId="0"/>
      <p:bldP spid="13" grpId="0"/>
      <p:bldP spid="15" grpId="0"/>
      <p:bldP spid="11" grpId="0"/>
      <p:bldP spid="17" grpId="0" animBg="1"/>
      <p:bldP spid="18" grpId="0"/>
      <p:bldP spid="28" grpId="0" animBg="1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Angle vs.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863643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following two notions are equivalent: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an </a:t>
                </a:r>
                <a:r>
                  <a:rPr lang="en-GB" i="1" dirty="0"/>
                  <a:t>increasing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00B0F0"/>
                    </a:solidFill>
                  </a:rPr>
                  <a:t>angles</a:t>
                </a:r>
                <a:r>
                  <a:rPr lang="en-GB" dirty="0"/>
                  <a:t>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 </a:t>
                </a:r>
                <a:r>
                  <a:rPr lang="en-GB" i="1" dirty="0"/>
                  <a:t>decreasing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C00000"/>
                    </a:solidFill>
                  </a:rPr>
                  <a:t>cosines</a:t>
                </a:r>
                <a:r>
                  <a:rPr lang="en-GB" dirty="0"/>
                  <a:t> of the angles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/>
              </a:p>
              <a:p>
                <a:r>
                  <a:rPr lang="en-GB" dirty="0"/>
                  <a:t>Why is this the case?</a:t>
                </a:r>
              </a:p>
              <a:p>
                <a:pPr lvl="1"/>
                <a:r>
                  <a:rPr lang="en-GB" dirty="0"/>
                  <a:t>Because cosine is a </a:t>
                </a:r>
                <a:br>
                  <a:rPr lang="en-GB" dirty="0"/>
                </a:br>
                <a:r>
                  <a:rPr lang="en-GB" dirty="0"/>
                  <a:t>monotonically decreasing </a:t>
                </a:r>
                <a:br>
                  <a:rPr lang="en-GB" dirty="0"/>
                </a:br>
                <a:r>
                  <a:rPr lang="en-GB" dirty="0"/>
                  <a:t>function between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863643" cy="4667250"/>
              </a:xfrm>
              <a:prstGeom prst="rect">
                <a:avLst/>
              </a:prstGeom>
              <a:blipFill>
                <a:blip r:embed="rId2"/>
                <a:stretch>
                  <a:fillRect l="-933" t="-2168" r="-9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BCD3FD1-DD63-184F-B4DB-FE016B615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463" y="3574472"/>
            <a:ext cx="4186712" cy="2918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28288-A730-544B-92BA-1C85DEAD2A0E}"/>
              </a:ext>
            </a:extLst>
          </p:cNvPr>
          <p:cNvSpPr txBox="1"/>
          <p:nvPr/>
        </p:nvSpPr>
        <p:spPr>
          <a:xfrm>
            <a:off x="11223175" y="484900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Angle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82957-0287-DD4C-8E88-7E679DA22142}"/>
              </a:ext>
            </a:extLst>
          </p:cNvPr>
          <p:cNvSpPr txBox="1"/>
          <p:nvPr/>
        </p:nvSpPr>
        <p:spPr>
          <a:xfrm>
            <a:off x="11179092" y="338980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ED0EE9-403A-E749-B857-62E77A414520}"/>
              </a:ext>
            </a:extLst>
          </p:cNvPr>
          <p:cNvSpPr/>
          <p:nvPr/>
        </p:nvSpPr>
        <p:spPr>
          <a:xfrm>
            <a:off x="6956471" y="3491671"/>
            <a:ext cx="159984" cy="165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C41517-10F0-4040-903C-36ADE385794B}"/>
                  </a:ext>
                </a:extLst>
              </p:cNvPr>
              <p:cNvSpPr txBox="1"/>
              <p:nvPr/>
            </p:nvSpPr>
            <p:spPr>
              <a:xfrm>
                <a:off x="6867883" y="5112180"/>
                <a:ext cx="38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Q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C41517-10F0-4040-903C-36ADE3857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883" y="5112180"/>
                <a:ext cx="380154" cy="369332"/>
              </a:xfrm>
              <a:prstGeom prst="rect">
                <a:avLst/>
              </a:prstGeom>
              <a:blipFill>
                <a:blip r:embed="rId4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483C59-06DA-7543-81A6-EABB4EE85D7A}"/>
                  </a:ext>
                </a:extLst>
              </p:cNvPr>
              <p:cNvSpPr txBox="1"/>
              <p:nvPr/>
            </p:nvSpPr>
            <p:spPr>
              <a:xfrm>
                <a:off x="7613405" y="5115950"/>
                <a:ext cx="38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Q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483C59-06DA-7543-81A6-EABB4EE85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405" y="5115950"/>
                <a:ext cx="380154" cy="369332"/>
              </a:xfrm>
              <a:prstGeom prst="rect">
                <a:avLst/>
              </a:prstGeom>
              <a:blipFill>
                <a:blip r:embed="rId5"/>
                <a:stretch>
                  <a:fillRect r="-3871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A5D0FA-79D2-2D4A-850B-530107403C96}"/>
                  </a:ext>
                </a:extLst>
              </p:cNvPr>
              <p:cNvSpPr txBox="1"/>
              <p:nvPr/>
            </p:nvSpPr>
            <p:spPr>
              <a:xfrm>
                <a:off x="8741990" y="5120066"/>
                <a:ext cx="38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Q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A5D0FA-79D2-2D4A-850B-530107403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990" y="5120066"/>
                <a:ext cx="380154" cy="369332"/>
              </a:xfrm>
              <a:prstGeom prst="rect">
                <a:avLst/>
              </a:prstGeom>
              <a:blipFill>
                <a:blip r:embed="rId6"/>
                <a:stretch>
                  <a:fillRect r="-709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F1255C3-71DB-B948-85A6-266AA2BBCE91}"/>
              </a:ext>
            </a:extLst>
          </p:cNvPr>
          <p:cNvSpPr txBox="1"/>
          <p:nvPr/>
        </p:nvSpPr>
        <p:spPr>
          <a:xfrm>
            <a:off x="5768404" y="3394613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 = 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752A2F-E124-AD47-BBC1-4D41DE0A4641}"/>
              </a:ext>
            </a:extLst>
          </p:cNvPr>
          <p:cNvSpPr/>
          <p:nvPr/>
        </p:nvSpPr>
        <p:spPr>
          <a:xfrm>
            <a:off x="6956471" y="4946065"/>
            <a:ext cx="159984" cy="165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FFDEBD-5897-6E41-98BB-FA6CA8B21A6C}"/>
              </a:ext>
            </a:extLst>
          </p:cNvPr>
          <p:cNvSpPr txBox="1"/>
          <p:nvPr/>
        </p:nvSpPr>
        <p:spPr>
          <a:xfrm>
            <a:off x="5768404" y="4849007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 = 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0A7F75B-7374-9741-926F-B59C78E50060}"/>
              </a:ext>
            </a:extLst>
          </p:cNvPr>
          <p:cNvSpPr/>
          <p:nvPr/>
        </p:nvSpPr>
        <p:spPr>
          <a:xfrm>
            <a:off x="6956471" y="6395788"/>
            <a:ext cx="159984" cy="165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00B421-06A8-5C47-97D1-EF775E958EA7}"/>
              </a:ext>
            </a:extLst>
          </p:cNvPr>
          <p:cNvSpPr txBox="1"/>
          <p:nvPr/>
        </p:nvSpPr>
        <p:spPr>
          <a:xfrm>
            <a:off x="5768404" y="629873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 = -1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CD164C-A49C-C245-88D3-2A212F0C41F2}"/>
              </a:ext>
            </a:extLst>
          </p:cNvPr>
          <p:cNvCxnSpPr>
            <a:cxnSpLocks/>
          </p:cNvCxnSpPr>
          <p:nvPr/>
        </p:nvCxnSpPr>
        <p:spPr>
          <a:xfrm>
            <a:off x="5609968" y="3530681"/>
            <a:ext cx="0" cy="3030707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CBD7FAE-1C39-D74C-A0C3-6830A4F16160}"/>
              </a:ext>
            </a:extLst>
          </p:cNvPr>
          <p:cNvSpPr txBox="1"/>
          <p:nvPr/>
        </p:nvSpPr>
        <p:spPr>
          <a:xfrm>
            <a:off x="4522146" y="3759137"/>
            <a:ext cx="1126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</a:t>
            </a:r>
          </a:p>
          <a:p>
            <a:r>
              <a:rPr lang="en-QA" b="1" dirty="0">
                <a:solidFill>
                  <a:srgbClr val="C00000"/>
                </a:solidFill>
              </a:rPr>
              <a:t>decreases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C1896A2-741D-6B42-9B0F-4C891915897A}"/>
              </a:ext>
            </a:extLst>
          </p:cNvPr>
          <p:cNvCxnSpPr>
            <a:cxnSpLocks/>
          </p:cNvCxnSpPr>
          <p:nvPr/>
        </p:nvCxnSpPr>
        <p:spPr>
          <a:xfrm>
            <a:off x="7036464" y="4732638"/>
            <a:ext cx="2085680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371DAD-5504-7C43-AB29-82C3F958AE20}"/>
                  </a:ext>
                </a:extLst>
              </p:cNvPr>
              <p:cNvSpPr txBox="1"/>
              <p:nvPr/>
            </p:nvSpPr>
            <p:spPr>
              <a:xfrm>
                <a:off x="7855425" y="4303877"/>
                <a:ext cx="31476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b="1" dirty="0"/>
                  <a:t>As t</a:t>
                </a:r>
                <a:r>
                  <a:rPr lang="en-US" b="1" dirty="0"/>
                  <a:t>he</a:t>
                </a:r>
                <a:r>
                  <a:rPr lang="en-QA" b="1" dirty="0"/>
                  <a:t> angle increases till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𝟏𝟖𝟎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QA" b="1" dirty="0"/>
              </a:p>
              <a:p>
                <a:r>
                  <a:rPr lang="en-QA" b="1" dirty="0"/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371DAD-5504-7C43-AB29-82C3F958A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425" y="4303877"/>
                <a:ext cx="3147657" cy="646331"/>
              </a:xfrm>
              <a:prstGeom prst="rect">
                <a:avLst/>
              </a:prstGeom>
              <a:blipFill>
                <a:blip r:embed="rId7"/>
                <a:stretch>
                  <a:fillRect l="-1606" t="-384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9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Angle vs.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863637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following two notions are equivalent: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an </a:t>
                </a:r>
                <a:r>
                  <a:rPr lang="en-GB" i="1" dirty="0"/>
                  <a:t>increasing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00B0F0"/>
                    </a:solidFill>
                  </a:rPr>
                  <a:t>angles</a:t>
                </a:r>
                <a:r>
                  <a:rPr lang="en-GB" dirty="0"/>
                  <a:t>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 </a:t>
                </a:r>
                <a:r>
                  <a:rPr lang="en-GB" i="1" dirty="0"/>
                  <a:t>decreasing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C00000"/>
                    </a:solidFill>
                  </a:rPr>
                  <a:t>cosines</a:t>
                </a:r>
                <a:r>
                  <a:rPr lang="en-GB" dirty="0"/>
                  <a:t> of the angles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/>
              </a:p>
              <a:p>
                <a:r>
                  <a:rPr lang="en-GB" dirty="0"/>
                  <a:t>Why is this the case?</a:t>
                </a:r>
              </a:p>
              <a:p>
                <a:pPr lvl="1"/>
                <a:r>
                  <a:rPr lang="en-GB" dirty="0"/>
                  <a:t>Because cosine is a </a:t>
                </a:r>
                <a:br>
                  <a:rPr lang="en-GB" dirty="0"/>
                </a:br>
                <a:r>
                  <a:rPr lang="en-GB" dirty="0"/>
                  <a:t>monotonically decreasing </a:t>
                </a:r>
                <a:br>
                  <a:rPr lang="en-GB" dirty="0"/>
                </a:br>
                <a:r>
                  <a:rPr lang="en-GB" dirty="0"/>
                  <a:t>function between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863637" cy="4667250"/>
              </a:xfrm>
              <a:prstGeom prst="rect">
                <a:avLst/>
              </a:prstGeom>
              <a:blipFill>
                <a:blip r:embed="rId2"/>
                <a:stretch>
                  <a:fillRect l="-933" t="-2168" r="-9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BCD3FD1-DD63-184F-B4DB-FE016B615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463" y="3574472"/>
            <a:ext cx="4186712" cy="2918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28288-A730-544B-92BA-1C85DEAD2A0E}"/>
              </a:ext>
            </a:extLst>
          </p:cNvPr>
          <p:cNvSpPr txBox="1"/>
          <p:nvPr/>
        </p:nvSpPr>
        <p:spPr>
          <a:xfrm>
            <a:off x="11223175" y="484900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Angle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82957-0287-DD4C-8E88-7E679DA22142}"/>
              </a:ext>
            </a:extLst>
          </p:cNvPr>
          <p:cNvSpPr txBox="1"/>
          <p:nvPr/>
        </p:nvSpPr>
        <p:spPr>
          <a:xfrm>
            <a:off x="11179092" y="338980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ED0EE9-403A-E749-B857-62E77A414520}"/>
              </a:ext>
            </a:extLst>
          </p:cNvPr>
          <p:cNvSpPr/>
          <p:nvPr/>
        </p:nvSpPr>
        <p:spPr>
          <a:xfrm>
            <a:off x="6956471" y="3491671"/>
            <a:ext cx="159984" cy="165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C41517-10F0-4040-903C-36ADE385794B}"/>
                  </a:ext>
                </a:extLst>
              </p:cNvPr>
              <p:cNvSpPr txBox="1"/>
              <p:nvPr/>
            </p:nvSpPr>
            <p:spPr>
              <a:xfrm>
                <a:off x="6867883" y="5112180"/>
                <a:ext cx="38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Q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C41517-10F0-4040-903C-36ADE3857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883" y="5112180"/>
                <a:ext cx="380154" cy="369332"/>
              </a:xfrm>
              <a:prstGeom prst="rect">
                <a:avLst/>
              </a:prstGeom>
              <a:blipFill>
                <a:blip r:embed="rId4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483C59-06DA-7543-81A6-EABB4EE85D7A}"/>
                  </a:ext>
                </a:extLst>
              </p:cNvPr>
              <p:cNvSpPr txBox="1"/>
              <p:nvPr/>
            </p:nvSpPr>
            <p:spPr>
              <a:xfrm>
                <a:off x="7613405" y="5115950"/>
                <a:ext cx="38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Q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483C59-06DA-7543-81A6-EABB4EE85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405" y="5115950"/>
                <a:ext cx="380154" cy="369332"/>
              </a:xfrm>
              <a:prstGeom prst="rect">
                <a:avLst/>
              </a:prstGeom>
              <a:blipFill>
                <a:blip r:embed="rId5"/>
                <a:stretch>
                  <a:fillRect r="-3871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A5D0FA-79D2-2D4A-850B-530107403C96}"/>
                  </a:ext>
                </a:extLst>
              </p:cNvPr>
              <p:cNvSpPr txBox="1"/>
              <p:nvPr/>
            </p:nvSpPr>
            <p:spPr>
              <a:xfrm>
                <a:off x="8741990" y="5120066"/>
                <a:ext cx="38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Q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A5D0FA-79D2-2D4A-850B-530107403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990" y="5120066"/>
                <a:ext cx="380154" cy="369332"/>
              </a:xfrm>
              <a:prstGeom prst="rect">
                <a:avLst/>
              </a:prstGeom>
              <a:blipFill>
                <a:blip r:embed="rId6"/>
                <a:stretch>
                  <a:fillRect r="-709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F1255C3-71DB-B948-85A6-266AA2BBCE91}"/>
              </a:ext>
            </a:extLst>
          </p:cNvPr>
          <p:cNvSpPr txBox="1"/>
          <p:nvPr/>
        </p:nvSpPr>
        <p:spPr>
          <a:xfrm>
            <a:off x="5768404" y="3394613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 = 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752A2F-E124-AD47-BBC1-4D41DE0A4641}"/>
              </a:ext>
            </a:extLst>
          </p:cNvPr>
          <p:cNvSpPr/>
          <p:nvPr/>
        </p:nvSpPr>
        <p:spPr>
          <a:xfrm>
            <a:off x="6956471" y="4946065"/>
            <a:ext cx="159984" cy="165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FFDEBD-5897-6E41-98BB-FA6CA8B21A6C}"/>
              </a:ext>
            </a:extLst>
          </p:cNvPr>
          <p:cNvSpPr txBox="1"/>
          <p:nvPr/>
        </p:nvSpPr>
        <p:spPr>
          <a:xfrm>
            <a:off x="5768404" y="4849007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 = 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0A7F75B-7374-9741-926F-B59C78E50060}"/>
              </a:ext>
            </a:extLst>
          </p:cNvPr>
          <p:cNvSpPr/>
          <p:nvPr/>
        </p:nvSpPr>
        <p:spPr>
          <a:xfrm>
            <a:off x="6956471" y="6395788"/>
            <a:ext cx="159984" cy="165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00B421-06A8-5C47-97D1-EF775E958EA7}"/>
              </a:ext>
            </a:extLst>
          </p:cNvPr>
          <p:cNvSpPr txBox="1"/>
          <p:nvPr/>
        </p:nvSpPr>
        <p:spPr>
          <a:xfrm>
            <a:off x="5768404" y="629873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 = -1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CD164C-A49C-C245-88D3-2A212F0C41F2}"/>
              </a:ext>
            </a:extLst>
          </p:cNvPr>
          <p:cNvCxnSpPr>
            <a:cxnSpLocks/>
          </p:cNvCxnSpPr>
          <p:nvPr/>
        </p:nvCxnSpPr>
        <p:spPr>
          <a:xfrm>
            <a:off x="5609968" y="3530681"/>
            <a:ext cx="0" cy="3030707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CBD7FAE-1C39-D74C-A0C3-6830A4F16160}"/>
              </a:ext>
            </a:extLst>
          </p:cNvPr>
          <p:cNvSpPr txBox="1"/>
          <p:nvPr/>
        </p:nvSpPr>
        <p:spPr>
          <a:xfrm>
            <a:off x="4522146" y="3759137"/>
            <a:ext cx="1066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</a:t>
            </a:r>
          </a:p>
          <a:p>
            <a:r>
              <a:rPr lang="en-QA" b="1" dirty="0">
                <a:solidFill>
                  <a:srgbClr val="C00000"/>
                </a:solidFill>
              </a:rPr>
              <a:t>increases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C1896A2-741D-6B42-9B0F-4C891915897A}"/>
              </a:ext>
            </a:extLst>
          </p:cNvPr>
          <p:cNvCxnSpPr>
            <a:cxnSpLocks/>
          </p:cNvCxnSpPr>
          <p:nvPr/>
        </p:nvCxnSpPr>
        <p:spPr>
          <a:xfrm>
            <a:off x="7036464" y="4732638"/>
            <a:ext cx="2085680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371DAD-5504-7C43-AB29-82C3F958AE20}"/>
                  </a:ext>
                </a:extLst>
              </p:cNvPr>
              <p:cNvSpPr txBox="1"/>
              <p:nvPr/>
            </p:nvSpPr>
            <p:spPr>
              <a:xfrm>
                <a:off x="7855425" y="4303877"/>
                <a:ext cx="29312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b="1" dirty="0"/>
                  <a:t>As t</a:t>
                </a:r>
                <a:r>
                  <a:rPr lang="en-US" b="1" dirty="0"/>
                  <a:t>he</a:t>
                </a:r>
                <a:r>
                  <a:rPr lang="en-QA" b="1" dirty="0"/>
                  <a:t> angle decreases till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QA" b="1" dirty="0"/>
              </a:p>
              <a:p>
                <a:r>
                  <a:rPr lang="en-QA" b="1" dirty="0"/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371DAD-5504-7C43-AB29-82C3F958A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425" y="4303877"/>
                <a:ext cx="2931252" cy="646331"/>
              </a:xfrm>
              <a:prstGeom prst="rect">
                <a:avLst/>
              </a:prstGeom>
              <a:blipFill>
                <a:blip r:embed="rId7"/>
                <a:stretch>
                  <a:fillRect l="-1724" t="-384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23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Angle vs.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851292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following two notions are equivalent: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an </a:t>
                </a:r>
                <a:r>
                  <a:rPr lang="en-GB" i="1" dirty="0"/>
                  <a:t>increasing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00B0F0"/>
                    </a:solidFill>
                  </a:rPr>
                  <a:t>angles</a:t>
                </a:r>
                <a:r>
                  <a:rPr lang="en-GB" dirty="0"/>
                  <a:t>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 </a:t>
                </a:r>
                <a:r>
                  <a:rPr lang="en-GB" i="1" dirty="0"/>
                  <a:t>decreasing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C00000"/>
                    </a:solidFill>
                  </a:rPr>
                  <a:t>cosines</a:t>
                </a:r>
                <a:r>
                  <a:rPr lang="en-GB" dirty="0"/>
                  <a:t> of the angles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/>
              </a:p>
              <a:p>
                <a:r>
                  <a:rPr lang="en-GB" dirty="0"/>
                  <a:t>Why is this the case?</a:t>
                </a:r>
              </a:p>
              <a:p>
                <a:pPr lvl="1"/>
                <a:r>
                  <a:rPr lang="en-GB" dirty="0"/>
                  <a:t>Because cosine is a </a:t>
                </a:r>
                <a:br>
                  <a:rPr lang="en-GB" dirty="0"/>
                </a:br>
                <a:r>
                  <a:rPr lang="en-GB" dirty="0"/>
                  <a:t>monotonically decreasing </a:t>
                </a:r>
                <a:br>
                  <a:rPr lang="en-GB" dirty="0"/>
                </a:br>
                <a:r>
                  <a:rPr lang="en-GB" dirty="0"/>
                  <a:t>function between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851292" cy="4667250"/>
              </a:xfrm>
              <a:prstGeom prst="rect">
                <a:avLst/>
              </a:prstGeom>
              <a:blipFill>
                <a:blip r:embed="rId2"/>
                <a:stretch>
                  <a:fillRect l="-1053" t="-2168" r="-10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777D7F1F-82ED-6E4B-984C-290090170B40}"/>
                  </a:ext>
                </a:extLst>
              </p:cNvPr>
              <p:cNvSpPr/>
              <p:nvPr/>
            </p:nvSpPr>
            <p:spPr>
              <a:xfrm>
                <a:off x="6598508" y="4127157"/>
                <a:ext cx="4497860" cy="1692875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400" dirty="0">
                    <a:solidFill>
                      <a:schemeClr val="tx1"/>
                    </a:solidFill>
                  </a:rPr>
                  <a:t>The larger the cosine, the smaller the angle </a:t>
                </a:r>
                <a:r>
                  <a:rPr lang="en-GB" sz="2400" dirty="0">
                    <a:solidFill>
                      <a:schemeClr val="tx1"/>
                    </a:solidFill>
                  </a:rPr>
                  <a:t>in the interval </a:t>
                </a:r>
                <a:br>
                  <a:rPr lang="en-GB" sz="2400" dirty="0">
                    <a:solidFill>
                      <a:schemeClr val="tx1"/>
                    </a:solidFill>
                  </a:rPr>
                </a:br>
                <a:r>
                  <a:rPr lang="en-GB" sz="2400" dirty="0">
                    <a:solidFill>
                      <a:schemeClr val="tx1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GB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</m:t>
                    </m:r>
                    <m:r>
                      <a:rPr lang="en-GB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]  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777D7F1F-82ED-6E4B-984C-290090170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508" y="4127157"/>
                <a:ext cx="4497860" cy="1692875"/>
              </a:xfrm>
              <a:prstGeom prst="roundRect">
                <a:avLst/>
              </a:prstGeom>
              <a:blipFill>
                <a:blip r:embed="rId3"/>
                <a:stretch>
                  <a:fillRect r="-11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64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 (or TF-IDF)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To get the best weighting scheme, we can combine term frequency,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𝒕𝒇</m:t>
                    </m:r>
                  </m:oMath>
                </a14:m>
                <a:r>
                  <a:rPr lang="en-GB" dirty="0"/>
                  <a:t>, with inverse document frequency,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𝒊𝒅𝒇</m:t>
                    </m:r>
                  </m:oMath>
                </a14:m>
                <a:r>
                  <a:rPr lang="en-GB" dirty="0"/>
                  <a:t>, as follows: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Clearly,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𝒕𝒇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increases with:</a:t>
                </a:r>
              </a:p>
              <a:p>
                <a:pPr lvl="1"/>
                <a:r>
                  <a:rPr lang="en-GB" dirty="0"/>
                  <a:t>The number of occurrences of term </a:t>
                </a:r>
                <a:r>
                  <a:rPr lang="en-GB" b="1" i="1" dirty="0"/>
                  <a:t>t</a:t>
                </a:r>
                <a:r>
                  <a:rPr lang="en-GB" dirty="0"/>
                  <a:t> in document </a:t>
                </a:r>
                <a:r>
                  <a:rPr lang="en-GB" b="1" i="1" dirty="0"/>
                  <a:t>d</a:t>
                </a:r>
              </a:p>
              <a:p>
                <a:pPr lvl="1"/>
                <a:r>
                  <a:rPr lang="en-GB" b="1" i="1" dirty="0"/>
                  <a:t>And</a:t>
                </a:r>
                <a:r>
                  <a:rPr lang="en-GB" dirty="0"/>
                  <a:t> the rarity of </a:t>
                </a:r>
                <a:r>
                  <a:rPr lang="en-GB" b="1" i="1" dirty="0"/>
                  <a:t>t</a:t>
                </a:r>
                <a:r>
                  <a:rPr lang="en-GB" dirty="0"/>
                  <a:t> in the collection    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 r="-70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5A9D311-7358-A244-AE71-57A40D54AC93}"/>
                  </a:ext>
                </a:extLst>
              </p:cNvPr>
              <p:cNvSpPr/>
              <p:nvPr/>
            </p:nvSpPr>
            <p:spPr>
              <a:xfrm>
                <a:off x="2601741" y="3157932"/>
                <a:ext cx="7046929" cy="781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𝒕𝒇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QA" sz="2800" b="1" dirty="0"/>
                  <a:t>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QA" sz="2800" b="1" dirty="0"/>
                  <a:t> </a:t>
                </a:r>
                <a14:m>
                  <m:oMath xmlns:m="http://schemas.openxmlformats.org/officeDocument/2006/math">
                    <m:r>
                      <a:rPr lang="en-QA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num>
                          <m:den>
                            <m:r>
                              <a:rPr lang="en-GB" sz="2800" b="1" i="1">
                                <a:latin typeface="Cambria Math" panose="02040503050406030204" pitchFamily="18" charset="0"/>
                              </a:rPr>
                              <m:t>𝒅𝒇</m:t>
                            </m:r>
                            <m:r>
                              <a:rPr lang="en-GB" sz="2800" b="1" i="1" baseline="-2500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</m:e>
                    </m:d>
                  </m:oMath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5A9D311-7358-A244-AE71-57A40D54A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41" y="3157932"/>
                <a:ext cx="7046929" cy="781432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38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Angle vs.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863649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following two notions are equivalent: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an </a:t>
                </a:r>
                <a:r>
                  <a:rPr lang="en-GB" i="1" dirty="0"/>
                  <a:t>increasing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00B0F0"/>
                    </a:solidFill>
                  </a:rPr>
                  <a:t>angles</a:t>
                </a:r>
                <a:r>
                  <a:rPr lang="en-GB" dirty="0"/>
                  <a:t>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 </a:t>
                </a:r>
                <a:r>
                  <a:rPr lang="en-GB" i="1" dirty="0"/>
                  <a:t>decreasing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C00000"/>
                    </a:solidFill>
                  </a:rPr>
                  <a:t>cosines</a:t>
                </a:r>
                <a:r>
                  <a:rPr lang="en-GB" dirty="0"/>
                  <a:t> of the angles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/>
              </a:p>
              <a:p>
                <a:r>
                  <a:rPr lang="en-GB" dirty="0"/>
                  <a:t>Why is this the case?</a:t>
                </a:r>
              </a:p>
              <a:p>
                <a:pPr lvl="1"/>
                <a:r>
                  <a:rPr lang="en-GB" dirty="0"/>
                  <a:t>Because cosine is a </a:t>
                </a:r>
                <a:br>
                  <a:rPr lang="en-GB" dirty="0"/>
                </a:br>
                <a:r>
                  <a:rPr lang="en-GB" dirty="0"/>
                  <a:t>monotonically decreasing </a:t>
                </a:r>
                <a:br>
                  <a:rPr lang="en-GB" dirty="0"/>
                </a:br>
                <a:r>
                  <a:rPr lang="en-GB" dirty="0"/>
                  <a:t>function between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863649" cy="4667250"/>
              </a:xfrm>
              <a:prstGeom prst="rect">
                <a:avLst/>
              </a:prstGeom>
              <a:blipFill>
                <a:blip r:embed="rId2"/>
                <a:stretch>
                  <a:fillRect l="-933" t="-2168" r="-9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77D7F1F-82ED-6E4B-984C-290090170B40}"/>
              </a:ext>
            </a:extLst>
          </p:cNvPr>
          <p:cNvSpPr/>
          <p:nvPr/>
        </p:nvSpPr>
        <p:spPr>
          <a:xfrm>
            <a:off x="6598508" y="4127157"/>
            <a:ext cx="4497860" cy="169287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But, why should we use cosines instead of angles?</a:t>
            </a:r>
            <a:endParaRPr lang="en-Q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2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Angle vs.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851292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following two notions are equivalent: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an </a:t>
                </a:r>
                <a:r>
                  <a:rPr lang="en-GB" i="1" dirty="0"/>
                  <a:t>increasing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00B0F0"/>
                    </a:solidFill>
                  </a:rPr>
                  <a:t>angles</a:t>
                </a:r>
                <a:r>
                  <a:rPr lang="en-GB" dirty="0"/>
                  <a:t>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 </a:t>
                </a:r>
                <a:r>
                  <a:rPr lang="en-GB" i="1" dirty="0"/>
                  <a:t>decreasing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C00000"/>
                    </a:solidFill>
                  </a:rPr>
                  <a:t>cosines</a:t>
                </a:r>
                <a:r>
                  <a:rPr lang="en-GB" dirty="0"/>
                  <a:t> of the angles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/>
              </a:p>
              <a:p>
                <a:r>
                  <a:rPr lang="en-GB" dirty="0"/>
                  <a:t>Why is this the case?</a:t>
                </a:r>
              </a:p>
              <a:p>
                <a:pPr lvl="1"/>
                <a:r>
                  <a:rPr lang="en-GB" dirty="0"/>
                  <a:t>Because cosine is a </a:t>
                </a:r>
                <a:br>
                  <a:rPr lang="en-GB" dirty="0"/>
                </a:br>
                <a:r>
                  <a:rPr lang="en-GB" dirty="0"/>
                  <a:t>monotonically decreasing </a:t>
                </a:r>
                <a:br>
                  <a:rPr lang="en-GB" dirty="0"/>
                </a:br>
                <a:r>
                  <a:rPr lang="en-GB" dirty="0"/>
                  <a:t>function between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851292" cy="4667250"/>
              </a:xfrm>
              <a:prstGeom prst="rect">
                <a:avLst/>
              </a:prstGeom>
              <a:blipFill>
                <a:blip r:embed="rId2"/>
                <a:stretch>
                  <a:fillRect l="-1053" t="-2168" r="-10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77D7F1F-82ED-6E4B-984C-290090170B40}"/>
              </a:ext>
            </a:extLst>
          </p:cNvPr>
          <p:cNvSpPr/>
          <p:nvPr/>
        </p:nvSpPr>
        <p:spPr>
          <a:xfrm>
            <a:off x="6598508" y="4127157"/>
            <a:ext cx="4497860" cy="169287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There is a very efficient way of computing cosines using vector arithmetic </a:t>
            </a:r>
            <a:endParaRPr lang="en-Q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16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Cosine 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To begin with, let us normalize each vector,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GB" dirty="0"/>
                  <a:t>, in the vector space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Consequently, short and long vectors will all be unit vectors (they will all touch the surface of the unit hyperspace)</a:t>
                </a:r>
              </a:p>
              <a:p>
                <a:pPr lvl="1"/>
                <a:r>
                  <a:rPr lang="en-GB" dirty="0"/>
                  <a:t>E.g., Documents </a:t>
                </a:r>
                <a:r>
                  <a:rPr lang="en-GB" b="1" i="1" dirty="0"/>
                  <a:t>d </a:t>
                </a:r>
                <a:r>
                  <a:rPr lang="en-GB" dirty="0"/>
                  <a:t>and </a:t>
                </a:r>
                <a:r>
                  <a:rPr lang="en-GB" b="1" i="1" dirty="0"/>
                  <a:t>d’</a:t>
                </a:r>
                <a:r>
                  <a:rPr lang="en-GB" dirty="0"/>
                  <a:t> (where </a:t>
                </a:r>
                <a:r>
                  <a:rPr lang="en-GB" b="1" i="1" dirty="0"/>
                  <a:t>d’</a:t>
                </a:r>
                <a:r>
                  <a:rPr lang="en-GB" dirty="0"/>
                  <a:t> is </a:t>
                </a:r>
                <a:r>
                  <a:rPr lang="en-GB" b="1" i="1" dirty="0"/>
                  <a:t>d</a:t>
                </a:r>
                <a:r>
                  <a:rPr lang="en-GB" dirty="0"/>
                  <a:t> appended to itself) will have identical vectors after normalization 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Then: 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32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9E8CD6-14C8-5D42-B35E-7F82B0202E11}"/>
                  </a:ext>
                </a:extLst>
              </p:cNvPr>
              <p:cNvSpPr/>
              <p:nvPr/>
            </p:nvSpPr>
            <p:spPr>
              <a:xfrm>
                <a:off x="5488254" y="2348688"/>
                <a:ext cx="1415259" cy="87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QA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9E8CD6-14C8-5D42-B35E-7F82B0202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254" y="2348688"/>
                <a:ext cx="1415259" cy="872868"/>
              </a:xfrm>
              <a:prstGeom prst="rect">
                <a:avLst/>
              </a:prstGeom>
              <a:blipFill>
                <a:blip r:embed="rId3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D63081-14E9-5547-BAEB-921496D70DB5}"/>
                  </a:ext>
                </a:extLst>
              </p:cNvPr>
              <p:cNvSpPr/>
              <p:nvPr/>
            </p:nvSpPr>
            <p:spPr>
              <a:xfrm>
                <a:off x="2130479" y="5054816"/>
                <a:ext cx="2961003" cy="1050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D63081-14E9-5547-BAEB-921496D70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479" y="5054816"/>
                <a:ext cx="2961003" cy="1050416"/>
              </a:xfrm>
              <a:prstGeom prst="rect">
                <a:avLst/>
              </a:prstGeom>
              <a:blipFill>
                <a:blip r:embed="rId4"/>
                <a:stretch>
                  <a:fillRect t="-9524"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A9591A-523C-4C49-B861-50AC82123781}"/>
                  </a:ext>
                </a:extLst>
              </p:cNvPr>
              <p:cNvSpPr/>
              <p:nvPr/>
            </p:nvSpPr>
            <p:spPr>
              <a:xfrm>
                <a:off x="4974688" y="5054816"/>
                <a:ext cx="1746440" cy="1050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QA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A9591A-523C-4C49-B861-50AC82123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88" y="5054816"/>
                <a:ext cx="1746440" cy="1050416"/>
              </a:xfrm>
              <a:prstGeom prst="rect">
                <a:avLst/>
              </a:prstGeom>
              <a:blipFill>
                <a:blip r:embed="rId5"/>
                <a:stretch>
                  <a:fillRect t="-95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D9194FD-75FA-DC4D-A76C-058751CC7F31}"/>
              </a:ext>
            </a:extLst>
          </p:cNvPr>
          <p:cNvSpPr/>
          <p:nvPr/>
        </p:nvSpPr>
        <p:spPr>
          <a:xfrm>
            <a:off x="5387546" y="5054816"/>
            <a:ext cx="568411" cy="118534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B7112-56F9-BC45-8C45-D7CB93A8AA35}"/>
              </a:ext>
            </a:extLst>
          </p:cNvPr>
          <p:cNvSpPr txBox="1"/>
          <p:nvPr/>
        </p:nvSpPr>
        <p:spPr>
          <a:xfrm>
            <a:off x="5031030" y="6404978"/>
            <a:ext cx="128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>
                <a:solidFill>
                  <a:srgbClr val="FF0000"/>
                </a:solidFill>
              </a:rPr>
              <a:t>Unit vector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E6417F-9A4A-704C-AF12-E1B665D59466}"/>
              </a:ext>
            </a:extLst>
          </p:cNvPr>
          <p:cNvSpPr/>
          <p:nvPr/>
        </p:nvSpPr>
        <p:spPr>
          <a:xfrm>
            <a:off x="6040124" y="5054816"/>
            <a:ext cx="568411" cy="118534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4590ED-52AC-5740-B1A4-7A8278C69A73}"/>
              </a:ext>
            </a:extLst>
          </p:cNvPr>
          <p:cNvSpPr txBox="1"/>
          <p:nvPr/>
        </p:nvSpPr>
        <p:spPr>
          <a:xfrm>
            <a:off x="5683608" y="4667173"/>
            <a:ext cx="128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>
                <a:solidFill>
                  <a:srgbClr val="FF0000"/>
                </a:solidFill>
              </a:rPr>
              <a:t>Unit vector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EA86DE-B1AD-C04C-9C49-B564A970BFE8}"/>
                  </a:ext>
                </a:extLst>
              </p:cNvPr>
              <p:cNvSpPr/>
              <p:nvPr/>
            </p:nvSpPr>
            <p:spPr>
              <a:xfrm>
                <a:off x="6721128" y="5339220"/>
                <a:ext cx="1066831" cy="481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EA86DE-B1AD-C04C-9C49-B564A970B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128" y="5339220"/>
                <a:ext cx="1066831" cy="481607"/>
              </a:xfrm>
              <a:prstGeom prst="rect">
                <a:avLst/>
              </a:prstGeom>
              <a:blipFill>
                <a:blip r:embed="rId6"/>
                <a:stretch>
                  <a:fillRect t="-10256" b="-769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85BF4F8-B1D2-4C4F-B04C-FCBA3224E666}"/>
              </a:ext>
            </a:extLst>
          </p:cNvPr>
          <p:cNvSpPr/>
          <p:nvPr/>
        </p:nvSpPr>
        <p:spPr>
          <a:xfrm>
            <a:off x="7096915" y="5339220"/>
            <a:ext cx="653973" cy="481607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F6F1F2E8-E0AF-FF41-B56F-33FDF0B686CD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7787959" y="5339220"/>
            <a:ext cx="540495" cy="240804"/>
          </a:xfrm>
          <a:prstGeom prst="curvedConnector3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295B611-1F9C-7B41-B032-FBF9308C3950}"/>
              </a:ext>
            </a:extLst>
          </p:cNvPr>
          <p:cNvSpPr txBox="1"/>
          <p:nvPr/>
        </p:nvSpPr>
        <p:spPr>
          <a:xfrm>
            <a:off x="8328454" y="4739055"/>
            <a:ext cx="3367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00B050"/>
                </a:solidFill>
              </a:rPr>
              <a:t>To compute </a:t>
            </a:r>
            <a:r>
              <a:rPr lang="en-US" sz="2400" b="1" dirty="0">
                <a:solidFill>
                  <a:srgbClr val="00B050"/>
                </a:solidFill>
              </a:rPr>
              <a:t>cosine,</a:t>
            </a:r>
            <a:r>
              <a:rPr lang="en-QA" sz="2400" b="1" dirty="0">
                <a:solidFill>
                  <a:srgbClr val="00B050"/>
                </a:solidFill>
              </a:rPr>
              <a:t> we </a:t>
            </a:r>
            <a:br>
              <a:rPr lang="en-QA" sz="2400" b="1" dirty="0">
                <a:solidFill>
                  <a:srgbClr val="00B050"/>
                </a:solidFill>
              </a:rPr>
            </a:br>
            <a:r>
              <a:rPr lang="en-QA" sz="2400" b="1" dirty="0">
                <a:solidFill>
                  <a:srgbClr val="00B050"/>
                </a:solidFill>
              </a:rPr>
              <a:t>simply multiply </a:t>
            </a:r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QA" sz="2400" b="1" dirty="0">
                <a:solidFill>
                  <a:srgbClr val="00B050"/>
                </a:solidFill>
              </a:rPr>
              <a:t>wo unit </a:t>
            </a:r>
            <a:br>
              <a:rPr lang="en-QA" sz="2400" b="1" dirty="0">
                <a:solidFill>
                  <a:srgbClr val="00B050"/>
                </a:solidFill>
              </a:rPr>
            </a:br>
            <a:r>
              <a:rPr lang="en-QA" sz="2400" b="1" dirty="0">
                <a:solidFill>
                  <a:srgbClr val="00B050"/>
                </a:solidFill>
              </a:rPr>
              <a:t>vectors </a:t>
            </a:r>
          </a:p>
        </p:txBody>
      </p:sp>
    </p:spTree>
    <p:extLst>
      <p:ext uri="{BB962C8B-B14F-4D97-AF65-F5344CB8AC3E}">
        <p14:creationId xmlns:p14="http://schemas.microsoft.com/office/powerpoint/2010/main" val="105976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8" grpId="0"/>
      <p:bldP spid="12" grpId="0" animBg="1"/>
      <p:bldP spid="13" grpId="0"/>
      <p:bldP spid="9" grpId="0"/>
      <p:bldP spid="14" grpId="0" animBg="1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Cosine Similarity Illustrated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CA8FFA-BF79-6946-A3D0-5A6FB194B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90" y="2897661"/>
            <a:ext cx="3058556" cy="305196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6DC262-96DD-E145-B2A7-9ED8E5C474BE}"/>
              </a:ext>
            </a:extLst>
          </p:cNvPr>
          <p:cNvCxnSpPr>
            <a:cxnSpLocks/>
          </p:cNvCxnSpPr>
          <p:nvPr/>
        </p:nvCxnSpPr>
        <p:spPr>
          <a:xfrm>
            <a:off x="772290" y="5949621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28AFB0-7CBA-654A-865B-9660A08E8A02}"/>
              </a:ext>
            </a:extLst>
          </p:cNvPr>
          <p:cNvCxnSpPr>
            <a:cxnSpLocks/>
          </p:cNvCxnSpPr>
          <p:nvPr/>
        </p:nvCxnSpPr>
        <p:spPr>
          <a:xfrm flipV="1">
            <a:off x="772290" y="2722500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B51142-FCF1-2442-8129-962E9DE73741}"/>
              </a:ext>
            </a:extLst>
          </p:cNvPr>
          <p:cNvSpPr txBox="1"/>
          <p:nvPr/>
        </p:nvSpPr>
        <p:spPr>
          <a:xfrm>
            <a:off x="380996" y="235316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B1083C-AA51-534B-9DD2-3067DEEC0439}"/>
              </a:ext>
            </a:extLst>
          </p:cNvPr>
          <p:cNvSpPr txBox="1"/>
          <p:nvPr/>
        </p:nvSpPr>
        <p:spPr>
          <a:xfrm>
            <a:off x="3961474" y="5776871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2E688D-8DFA-D641-8B1A-B0F221B8F603}"/>
              </a:ext>
            </a:extLst>
          </p:cNvPr>
          <p:cNvCxnSpPr/>
          <p:nvPr/>
        </p:nvCxnSpPr>
        <p:spPr>
          <a:xfrm flipV="1">
            <a:off x="772290" y="5335071"/>
            <a:ext cx="3058556" cy="6145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4FE5A58-8E56-6D4C-A0A3-A9A858A19EE8}"/>
              </a:ext>
            </a:extLst>
          </p:cNvPr>
          <p:cNvSpPr txBox="1"/>
          <p:nvPr/>
        </p:nvSpPr>
        <p:spPr>
          <a:xfrm>
            <a:off x="3830846" y="5155405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27C017-9611-A542-B514-1E2508A48B72}"/>
              </a:ext>
            </a:extLst>
          </p:cNvPr>
          <p:cNvCxnSpPr>
            <a:cxnSpLocks/>
          </p:cNvCxnSpPr>
          <p:nvPr/>
        </p:nvCxnSpPr>
        <p:spPr>
          <a:xfrm flipV="1">
            <a:off x="772290" y="2897661"/>
            <a:ext cx="588487" cy="305196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9AAA3E0-51F6-E840-9E08-3FBA1A4E9D20}"/>
              </a:ext>
            </a:extLst>
          </p:cNvPr>
          <p:cNvSpPr txBox="1"/>
          <p:nvPr/>
        </p:nvSpPr>
        <p:spPr>
          <a:xfrm>
            <a:off x="1066533" y="2578058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6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50FE03-386E-624D-B22A-135FE9931E73}"/>
              </a:ext>
            </a:extLst>
          </p:cNvPr>
          <p:cNvCxnSpPr>
            <a:cxnSpLocks/>
          </p:cNvCxnSpPr>
          <p:nvPr/>
        </p:nvCxnSpPr>
        <p:spPr>
          <a:xfrm flipV="1">
            <a:off x="772290" y="2437492"/>
            <a:ext cx="5196113" cy="351213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008C0B-8502-D24A-84DB-D5EFF5AC20AD}"/>
              </a:ext>
            </a:extLst>
          </p:cNvPr>
          <p:cNvSpPr txBox="1"/>
          <p:nvPr/>
        </p:nvSpPr>
        <p:spPr>
          <a:xfrm>
            <a:off x="5968403" y="2182389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58487E-B8AD-B94C-8FE9-505C9E48A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916" y="2947390"/>
            <a:ext cx="3058549" cy="3074638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875640-A203-8A43-9C32-A36E517B6717}"/>
              </a:ext>
            </a:extLst>
          </p:cNvPr>
          <p:cNvCxnSpPr>
            <a:cxnSpLocks/>
          </p:cNvCxnSpPr>
          <p:nvPr/>
        </p:nvCxnSpPr>
        <p:spPr>
          <a:xfrm>
            <a:off x="7586949" y="6022028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216EC66-F467-9748-8CCC-2974337A26CA}"/>
              </a:ext>
            </a:extLst>
          </p:cNvPr>
          <p:cNvCxnSpPr>
            <a:cxnSpLocks/>
          </p:cNvCxnSpPr>
          <p:nvPr/>
        </p:nvCxnSpPr>
        <p:spPr>
          <a:xfrm flipV="1">
            <a:off x="7586949" y="2794907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726A483-0C26-154A-9BE1-6216FDB4DA73}"/>
              </a:ext>
            </a:extLst>
          </p:cNvPr>
          <p:cNvSpPr txBox="1"/>
          <p:nvPr/>
        </p:nvSpPr>
        <p:spPr>
          <a:xfrm>
            <a:off x="7195655" y="242557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D5A68D-2A19-894E-A0AA-D9DB8E32DA3F}"/>
              </a:ext>
            </a:extLst>
          </p:cNvPr>
          <p:cNvSpPr txBox="1"/>
          <p:nvPr/>
        </p:nvSpPr>
        <p:spPr>
          <a:xfrm>
            <a:off x="10776133" y="5849278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6423DFC-2DEA-8647-B72C-7422ECBD4698}"/>
              </a:ext>
            </a:extLst>
          </p:cNvPr>
          <p:cNvCxnSpPr>
            <a:cxnSpLocks/>
          </p:cNvCxnSpPr>
          <p:nvPr/>
        </p:nvCxnSpPr>
        <p:spPr>
          <a:xfrm flipV="1">
            <a:off x="7566983" y="5420790"/>
            <a:ext cx="3078522" cy="58932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BC39641-D621-8E49-A28C-148A0131CFD9}"/>
              </a:ext>
            </a:extLst>
          </p:cNvPr>
          <p:cNvSpPr txBox="1"/>
          <p:nvPr/>
        </p:nvSpPr>
        <p:spPr>
          <a:xfrm>
            <a:off x="10645505" y="5215896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3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962E59C-BC66-3143-97BF-893AA9F003D4}"/>
              </a:ext>
            </a:extLst>
          </p:cNvPr>
          <p:cNvCxnSpPr>
            <a:cxnSpLocks/>
          </p:cNvCxnSpPr>
          <p:nvPr/>
        </p:nvCxnSpPr>
        <p:spPr>
          <a:xfrm flipV="1">
            <a:off x="7586949" y="2967657"/>
            <a:ext cx="580869" cy="304245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829EF96-F71A-B64D-B388-376743745C41}"/>
              </a:ext>
            </a:extLst>
          </p:cNvPr>
          <p:cNvSpPr txBox="1"/>
          <p:nvPr/>
        </p:nvSpPr>
        <p:spPr>
          <a:xfrm>
            <a:off x="7881192" y="2638549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6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50B7F43-8C13-9B4E-8FA6-4B186FEAE2AB}"/>
              </a:ext>
            </a:extLst>
          </p:cNvPr>
          <p:cNvCxnSpPr>
            <a:cxnSpLocks/>
          </p:cNvCxnSpPr>
          <p:nvPr/>
        </p:nvCxnSpPr>
        <p:spPr>
          <a:xfrm flipV="1">
            <a:off x="7586948" y="4342019"/>
            <a:ext cx="2570308" cy="166809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8A488AF-FF14-8941-B9E2-89F8F39C80E4}"/>
              </a:ext>
            </a:extLst>
          </p:cNvPr>
          <p:cNvSpPr txBox="1"/>
          <p:nvPr/>
        </p:nvSpPr>
        <p:spPr>
          <a:xfrm>
            <a:off x="10173073" y="3999424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A0B172-1972-0A4F-9B82-58B4C5FC6539}"/>
              </a:ext>
            </a:extLst>
          </p:cNvPr>
          <p:cNvSpPr txBox="1"/>
          <p:nvPr/>
        </p:nvSpPr>
        <p:spPr>
          <a:xfrm>
            <a:off x="842225" y="1659151"/>
            <a:ext cx="3091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Un-normalized Vectors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772CC6-0D43-6240-9CBA-2FA58B1920AC}"/>
              </a:ext>
            </a:extLst>
          </p:cNvPr>
          <p:cNvSpPr txBox="1"/>
          <p:nvPr/>
        </p:nvSpPr>
        <p:spPr>
          <a:xfrm>
            <a:off x="7684646" y="1674363"/>
            <a:ext cx="2668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Normalized Vectors</a:t>
            </a:r>
          </a:p>
        </p:txBody>
      </p: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D017747C-578C-9149-82ED-530D1249E9F4}"/>
              </a:ext>
            </a:extLst>
          </p:cNvPr>
          <p:cNvCxnSpPr/>
          <p:nvPr/>
        </p:nvCxnSpPr>
        <p:spPr>
          <a:xfrm flipV="1">
            <a:off x="9019248" y="2794907"/>
            <a:ext cx="705520" cy="491990"/>
          </a:xfrm>
          <a:prstGeom prst="curvedConnector3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616373D-D66A-5241-8566-7186CADBDAF9}"/>
              </a:ext>
            </a:extLst>
          </p:cNvPr>
          <p:cNvSpPr txBox="1"/>
          <p:nvPr/>
        </p:nvSpPr>
        <p:spPr>
          <a:xfrm>
            <a:off x="9709197" y="2572828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>
                <a:solidFill>
                  <a:srgbClr val="0070C0"/>
                </a:solidFill>
              </a:rPr>
              <a:t>Unit Hyperspace</a:t>
            </a:r>
          </a:p>
        </p:txBody>
      </p:sp>
      <p:sp>
        <p:nvSpPr>
          <p:cNvPr id="55" name="Striped Right Arrow 54">
            <a:extLst>
              <a:ext uri="{FF2B5EF4-FFF2-40B4-BE49-F238E27FC236}">
                <a16:creationId xmlns:a16="http://schemas.microsoft.com/office/drawing/2014/main" id="{3EEC2BC0-3449-0C4C-95CE-393951D5B99D}"/>
              </a:ext>
            </a:extLst>
          </p:cNvPr>
          <p:cNvSpPr/>
          <p:nvPr/>
        </p:nvSpPr>
        <p:spPr>
          <a:xfrm>
            <a:off x="5474043" y="3802268"/>
            <a:ext cx="877330" cy="769732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06B62CB-363A-A747-BE82-AE69AFA765E4}"/>
              </a:ext>
            </a:extLst>
          </p:cNvPr>
          <p:cNvCxnSpPr>
            <a:cxnSpLocks/>
          </p:cNvCxnSpPr>
          <p:nvPr/>
        </p:nvCxnSpPr>
        <p:spPr>
          <a:xfrm flipV="1">
            <a:off x="773880" y="3766990"/>
            <a:ext cx="2150291" cy="21579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07BD147-E47A-DC42-9FEF-CF9205B9FB5F}"/>
              </a:ext>
            </a:extLst>
          </p:cNvPr>
          <p:cNvSpPr txBox="1"/>
          <p:nvPr/>
        </p:nvSpPr>
        <p:spPr>
          <a:xfrm>
            <a:off x="1900320" y="3684251"/>
            <a:ext cx="101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Query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A3B9801-E50E-1547-AB19-C3797B0B9B41}"/>
              </a:ext>
            </a:extLst>
          </p:cNvPr>
          <p:cNvCxnSpPr>
            <a:cxnSpLocks/>
          </p:cNvCxnSpPr>
          <p:nvPr/>
        </p:nvCxnSpPr>
        <p:spPr>
          <a:xfrm flipV="1">
            <a:off x="7607030" y="3822743"/>
            <a:ext cx="2150291" cy="21579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62A8197-09D6-704E-A587-CEFE32E931D1}"/>
              </a:ext>
            </a:extLst>
          </p:cNvPr>
          <p:cNvSpPr txBox="1"/>
          <p:nvPr/>
        </p:nvSpPr>
        <p:spPr>
          <a:xfrm>
            <a:off x="8733470" y="3740004"/>
            <a:ext cx="101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67984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8" grpId="0"/>
      <p:bldP spid="44" grpId="0"/>
      <p:bldP spid="51" grpId="0"/>
      <p:bldP spid="54" grpId="0"/>
      <p:bldP spid="55" grpId="0" animBg="1"/>
      <p:bldP spid="5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Cosine Similarity And Ranking Illustrated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58487E-B8AD-B94C-8FE9-505C9E48A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724" y="2947390"/>
            <a:ext cx="3058549" cy="3074638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875640-A203-8A43-9C32-A36E517B6717}"/>
              </a:ext>
            </a:extLst>
          </p:cNvPr>
          <p:cNvCxnSpPr>
            <a:cxnSpLocks/>
          </p:cNvCxnSpPr>
          <p:nvPr/>
        </p:nvCxnSpPr>
        <p:spPr>
          <a:xfrm>
            <a:off x="2421757" y="6022028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216EC66-F467-9748-8CCC-2974337A26CA}"/>
              </a:ext>
            </a:extLst>
          </p:cNvPr>
          <p:cNvCxnSpPr>
            <a:cxnSpLocks/>
          </p:cNvCxnSpPr>
          <p:nvPr/>
        </p:nvCxnSpPr>
        <p:spPr>
          <a:xfrm flipV="1">
            <a:off x="2421757" y="2794907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726A483-0C26-154A-9BE1-6216FDB4DA73}"/>
              </a:ext>
            </a:extLst>
          </p:cNvPr>
          <p:cNvSpPr txBox="1"/>
          <p:nvPr/>
        </p:nvSpPr>
        <p:spPr>
          <a:xfrm>
            <a:off x="2030463" y="242557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D5A68D-2A19-894E-A0AA-D9DB8E32DA3F}"/>
              </a:ext>
            </a:extLst>
          </p:cNvPr>
          <p:cNvSpPr txBox="1"/>
          <p:nvPr/>
        </p:nvSpPr>
        <p:spPr>
          <a:xfrm>
            <a:off x="5610941" y="5849278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6423DFC-2DEA-8647-B72C-7422ECBD4698}"/>
              </a:ext>
            </a:extLst>
          </p:cNvPr>
          <p:cNvCxnSpPr>
            <a:cxnSpLocks/>
          </p:cNvCxnSpPr>
          <p:nvPr/>
        </p:nvCxnSpPr>
        <p:spPr>
          <a:xfrm flipV="1">
            <a:off x="2401791" y="5420790"/>
            <a:ext cx="3078522" cy="58932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BC39641-D621-8E49-A28C-148A0131CFD9}"/>
              </a:ext>
            </a:extLst>
          </p:cNvPr>
          <p:cNvSpPr txBox="1"/>
          <p:nvPr/>
        </p:nvSpPr>
        <p:spPr>
          <a:xfrm>
            <a:off x="5480313" y="5215896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3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962E59C-BC66-3143-97BF-893AA9F003D4}"/>
              </a:ext>
            </a:extLst>
          </p:cNvPr>
          <p:cNvCxnSpPr>
            <a:cxnSpLocks/>
          </p:cNvCxnSpPr>
          <p:nvPr/>
        </p:nvCxnSpPr>
        <p:spPr>
          <a:xfrm flipV="1">
            <a:off x="2421757" y="2967657"/>
            <a:ext cx="580869" cy="304245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829EF96-F71A-B64D-B388-376743745C41}"/>
              </a:ext>
            </a:extLst>
          </p:cNvPr>
          <p:cNvSpPr txBox="1"/>
          <p:nvPr/>
        </p:nvSpPr>
        <p:spPr>
          <a:xfrm>
            <a:off x="2716000" y="2638549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6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50B7F43-8C13-9B4E-8FA6-4B186FEAE2AB}"/>
              </a:ext>
            </a:extLst>
          </p:cNvPr>
          <p:cNvCxnSpPr>
            <a:cxnSpLocks/>
          </p:cNvCxnSpPr>
          <p:nvPr/>
        </p:nvCxnSpPr>
        <p:spPr>
          <a:xfrm flipV="1">
            <a:off x="2421756" y="4342019"/>
            <a:ext cx="2570308" cy="166809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8A488AF-FF14-8941-B9E2-89F8F39C80E4}"/>
              </a:ext>
            </a:extLst>
          </p:cNvPr>
          <p:cNvSpPr txBox="1"/>
          <p:nvPr/>
        </p:nvSpPr>
        <p:spPr>
          <a:xfrm>
            <a:off x="5007881" y="3999424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2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C22EC64-DAAF-1A45-B89B-686E68E2354E}"/>
              </a:ext>
            </a:extLst>
          </p:cNvPr>
          <p:cNvCxnSpPr>
            <a:cxnSpLocks/>
          </p:cNvCxnSpPr>
          <p:nvPr/>
        </p:nvCxnSpPr>
        <p:spPr>
          <a:xfrm flipV="1">
            <a:off x="2430251" y="3846941"/>
            <a:ext cx="2150291" cy="21579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2DC5D20-E248-E745-AF48-13D9F455CC3F}"/>
              </a:ext>
            </a:extLst>
          </p:cNvPr>
          <p:cNvSpPr txBox="1"/>
          <p:nvPr/>
        </p:nvSpPr>
        <p:spPr>
          <a:xfrm>
            <a:off x="3556691" y="3764202"/>
            <a:ext cx="101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55996B-9949-BF40-B95C-E10890993469}"/>
                  </a:ext>
                </a:extLst>
              </p:cNvPr>
              <p:cNvSpPr txBox="1"/>
              <p:nvPr/>
            </p:nvSpPr>
            <p:spPr>
              <a:xfrm>
                <a:off x="3582153" y="4811846"/>
                <a:ext cx="307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Q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55996B-9949-BF40-B95C-E10890993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53" y="4811846"/>
                <a:ext cx="307712" cy="276999"/>
              </a:xfrm>
              <a:prstGeom prst="rect">
                <a:avLst/>
              </a:prstGeom>
              <a:blipFill>
                <a:blip r:embed="rId3"/>
                <a:stretch>
                  <a:fillRect l="-20000" r="-8000" b="-1739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>
            <a:extLst>
              <a:ext uri="{FF2B5EF4-FFF2-40B4-BE49-F238E27FC236}">
                <a16:creationId xmlns:a16="http://schemas.microsoft.com/office/drawing/2014/main" id="{996B9718-A350-8B47-ACFC-23EEC747ACCA}"/>
              </a:ext>
            </a:extLst>
          </p:cNvPr>
          <p:cNvSpPr/>
          <p:nvPr/>
        </p:nvSpPr>
        <p:spPr>
          <a:xfrm>
            <a:off x="3219622" y="5033086"/>
            <a:ext cx="362529" cy="432978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2EC1BE-7E48-3A43-8043-7405D6F2CAE4}"/>
                  </a:ext>
                </a:extLst>
              </p:cNvPr>
              <p:cNvSpPr txBox="1"/>
              <p:nvPr/>
            </p:nvSpPr>
            <p:spPr>
              <a:xfrm>
                <a:off x="2876608" y="4874643"/>
                <a:ext cx="307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Q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2EC1BE-7E48-3A43-8043-7405D6F2C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608" y="4874643"/>
                <a:ext cx="307712" cy="276999"/>
              </a:xfrm>
              <a:prstGeom prst="rect">
                <a:avLst/>
              </a:prstGeom>
              <a:blipFill>
                <a:blip r:embed="rId4"/>
                <a:stretch>
                  <a:fillRect l="-16000" r="-8000"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>
            <a:extLst>
              <a:ext uri="{FF2B5EF4-FFF2-40B4-BE49-F238E27FC236}">
                <a16:creationId xmlns:a16="http://schemas.microsoft.com/office/drawing/2014/main" id="{A12D8123-53ED-9A4F-83A2-711B917BBF26}"/>
              </a:ext>
            </a:extLst>
          </p:cNvPr>
          <p:cNvSpPr/>
          <p:nvPr/>
        </p:nvSpPr>
        <p:spPr>
          <a:xfrm>
            <a:off x="2231045" y="5087903"/>
            <a:ext cx="750717" cy="73754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992E296A-B5D6-0B49-A77A-D9274879351A}"/>
              </a:ext>
            </a:extLst>
          </p:cNvPr>
          <p:cNvSpPr/>
          <p:nvPr/>
        </p:nvSpPr>
        <p:spPr>
          <a:xfrm>
            <a:off x="2719294" y="5332278"/>
            <a:ext cx="735375" cy="986228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259AA2-664A-BC4E-9632-F07099806B35}"/>
                  </a:ext>
                </a:extLst>
              </p:cNvPr>
              <p:cNvSpPr txBox="1"/>
              <p:nvPr/>
            </p:nvSpPr>
            <p:spPr>
              <a:xfrm>
                <a:off x="3489971" y="5426038"/>
                <a:ext cx="307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Q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259AA2-664A-BC4E-9632-F07099806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971" y="5426038"/>
                <a:ext cx="307712" cy="276999"/>
              </a:xfrm>
              <a:prstGeom prst="rect">
                <a:avLst/>
              </a:prstGeom>
              <a:blipFill>
                <a:blip r:embed="rId5"/>
                <a:stretch>
                  <a:fillRect l="-20000" r="-4000" b="-1304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01C9271-4CAC-554B-83BA-2D8870D5FC12}"/>
              </a:ext>
            </a:extLst>
          </p:cNvPr>
          <p:cNvSpPr txBox="1"/>
          <p:nvPr/>
        </p:nvSpPr>
        <p:spPr>
          <a:xfrm>
            <a:off x="7335227" y="2161495"/>
            <a:ext cx="34852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dirty="0"/>
              <a:t>The smaller the angle, </a:t>
            </a:r>
            <a:br>
              <a:rPr lang="en-QA" sz="2800" dirty="0"/>
            </a:br>
            <a:r>
              <a:rPr lang="en-QA" sz="2800" dirty="0"/>
              <a:t>the larger the cosine: 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27D0760-2997-3F49-9F39-82D7C7DF9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160892"/>
              </p:ext>
            </p:extLst>
          </p:nvPr>
        </p:nvGraphicFramePr>
        <p:xfrm>
          <a:off x="7182903" y="4629226"/>
          <a:ext cx="37898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896">
                  <a:extLst>
                    <a:ext uri="{9D8B030D-6E8A-4147-A177-3AD203B41FA5}">
                      <a16:colId xmlns:a16="http://schemas.microsoft.com/office/drawing/2014/main" val="755583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Rank By Cosine in Decreasing Order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85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53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019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1378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083B3A-604B-5040-9A5B-244F831C825E}"/>
                  </a:ext>
                </a:extLst>
              </p:cNvPr>
              <p:cNvSpPr txBox="1"/>
              <p:nvPr/>
            </p:nvSpPr>
            <p:spPr>
              <a:xfrm>
                <a:off x="8261278" y="3241962"/>
                <a:ext cx="1963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Q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Q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Q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083B3A-604B-5040-9A5B-244F831C8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278" y="3241962"/>
                <a:ext cx="1963936" cy="369332"/>
              </a:xfrm>
              <a:prstGeom prst="rect">
                <a:avLst/>
              </a:prstGeom>
              <a:blipFill>
                <a:blip r:embed="rId6"/>
                <a:stretch>
                  <a:fillRect l="-1290" b="-1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2620EB8-3A65-294E-AACF-879BE7D0FD2A}"/>
                  </a:ext>
                </a:extLst>
              </p:cNvPr>
              <p:cNvSpPr txBox="1"/>
              <p:nvPr/>
            </p:nvSpPr>
            <p:spPr>
              <a:xfrm>
                <a:off x="6840475" y="3948868"/>
                <a:ext cx="45468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Q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)&gt;</m:t>
                      </m:r>
                      <m:sSub>
                        <m:sSub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Q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)&gt;</m:t>
                      </m:r>
                      <m:sSub>
                        <m:sSub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Q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2620EB8-3A65-294E-AACF-879BE7D0F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475" y="3948868"/>
                <a:ext cx="4546886" cy="369332"/>
              </a:xfrm>
              <a:prstGeom prst="rect">
                <a:avLst/>
              </a:prstGeom>
              <a:blipFill>
                <a:blip r:embed="rId7"/>
                <a:stretch>
                  <a:fillRect r="-1114" b="-3793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7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39" grpId="0"/>
      <p:bldP spid="40" grpId="0" animBg="1"/>
      <p:bldP spid="41" grpId="0" animBg="1"/>
      <p:bldP spid="43" grpId="0"/>
      <p:bldP spid="6" grpId="0"/>
      <p:bldP spid="11" grpId="0"/>
      <p:bldP spid="4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460262"/>
              </p:ext>
            </p:extLst>
          </p:nvPr>
        </p:nvGraphicFramePr>
        <p:xfrm>
          <a:off x="822534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0.77815125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term-document </a:t>
            </a:r>
            <a:r>
              <a:rPr lang="en-GB" b="1" i="1" dirty="0"/>
              <a:t>TF.IDF matrix</a:t>
            </a:r>
            <a:r>
              <a:rPr lang="en-GB" dirty="0"/>
              <a:t> of our running example, with the query being represented as a vector as well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9224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097129"/>
              </p:ext>
            </p:extLst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1993555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852052-AA3D-D742-801E-23D046D486DB}"/>
                  </a:ext>
                </a:extLst>
              </p:cNvPr>
              <p:cNvSpPr txBox="1"/>
              <p:nvPr/>
            </p:nvSpPr>
            <p:spPr>
              <a:xfrm>
                <a:off x="736041" y="5943936"/>
                <a:ext cx="93192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𝐂𝐨𝐬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𝑸𝒖𝒆𝒓𝒚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𝑵𝒐𝒕𝒆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0.69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0.43×0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0.56×0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0×0.86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852052-AA3D-D742-801E-23D046D48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1" y="5943936"/>
                <a:ext cx="9319281" cy="276999"/>
              </a:xfrm>
              <a:prstGeom prst="rect">
                <a:avLst/>
              </a:prstGeom>
              <a:blipFill>
                <a:blip r:embed="rId2"/>
                <a:stretch>
                  <a:fillRect l="-136" t="-9091" r="-136" b="-4090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5509"/>
              </p:ext>
            </p:extLst>
          </p:nvPr>
        </p:nvGraphicFramePr>
        <p:xfrm>
          <a:off x="10141823" y="2853690"/>
          <a:ext cx="151390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4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3167454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67353"/>
              </p:ext>
            </p:extLst>
          </p:nvPr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9191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𝐂𝐨𝐬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𝑸𝒖𝒆𝒓𝒚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𝑵𝒐𝒕𝒆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0.79×0.86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0.6×0.5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=0.99</m:t>
                      </m:r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9191042" cy="276999"/>
              </a:xfrm>
              <a:prstGeom prst="rect">
                <a:avLst/>
              </a:prstGeom>
              <a:blipFill>
                <a:blip r:embed="rId2"/>
                <a:stretch>
                  <a:fillRect l="-138" t="-9091" r="-138" b="-4090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458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3167454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445470"/>
              </p:ext>
            </p:extLst>
          </p:nvPr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 (0.99)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9191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𝐂𝐨𝐬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𝑸𝒖𝒆𝒓𝒚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𝑵𝒐𝒕𝒆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0.79×0.86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0.6×0.5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=0.99</m:t>
                      </m:r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9191042" cy="276999"/>
              </a:xfrm>
              <a:prstGeom prst="rect">
                <a:avLst/>
              </a:prstGeom>
              <a:blipFill>
                <a:blip r:embed="rId2"/>
                <a:stretch>
                  <a:fillRect l="-138" t="-9091" r="-138" b="-4090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1649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4328996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747195"/>
              </p:ext>
            </p:extLst>
          </p:nvPr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 (0.99)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8758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𝐂𝐨𝐬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𝑸𝒖𝒆𝒓𝒚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𝑵𝒐𝒕𝒆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0×0.86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8758230" cy="276999"/>
              </a:xfrm>
              <a:prstGeom prst="rect">
                <a:avLst/>
              </a:prstGeom>
              <a:blipFill>
                <a:blip r:embed="rId2"/>
                <a:stretch>
                  <a:fillRect t="-9091" b="-4090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96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 (or TF-IDF)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Subsequently, the score</a:t>
                </a:r>
                <a:r>
                  <a:rPr lang="en-GB" i="1" dirty="0">
                    <a:solidFill>
                      <a:srgbClr val="00B0F0"/>
                    </a:solidFill>
                  </a:rPr>
                  <a:t> </a:t>
                </a:r>
                <a:r>
                  <a:rPr lang="en-GB" dirty="0"/>
                  <a:t>of a document-query pair becomes the sum of terms </a:t>
                </a:r>
                <a:r>
                  <a:rPr lang="en-GB" b="1" i="1" dirty="0"/>
                  <a:t>t</a:t>
                </a:r>
                <a:r>
                  <a:rPr lang="en-GB" dirty="0"/>
                  <a:t> in both query </a:t>
                </a:r>
                <a:r>
                  <a:rPr lang="en-GB" b="1" i="1" dirty="0"/>
                  <a:t>q</a:t>
                </a:r>
                <a:r>
                  <a:rPr lang="en-GB" dirty="0"/>
                  <a:t> and document </a:t>
                </a:r>
                <a:r>
                  <a:rPr lang="en-GB" b="1" i="1" dirty="0"/>
                  <a:t>d </a:t>
                </a:r>
                <a:r>
                  <a:rPr lang="en-GB" dirty="0"/>
                  <a:t>as follows: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𝑐𝑜𝑟𝑒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𝒕𝒇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𝒊𝒅𝒇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8943" r="-3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3A1EC4-7B1E-1E47-AFAF-A01230425529}"/>
                  </a:ext>
                </a:extLst>
              </p:cNvPr>
              <p:cNvSpPr/>
              <p:nvPr/>
            </p:nvSpPr>
            <p:spPr>
              <a:xfrm>
                <a:off x="5649353" y="4390762"/>
                <a:ext cx="5942781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QA" sz="2800" b="1" dirty="0"/>
                            <m:t> </m:t>
                          </m:r>
                          <m:r>
                            <a:rPr lang="en-QA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num>
                                <m:den>
                                  <m: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  <m:t>𝒅𝒇</m:t>
                                  </m:r>
                                  <m:r>
                                    <a:rPr lang="en-GB" sz="2800" b="1" i="1" baseline="-2500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3A1EC4-7B1E-1E47-AFAF-A01230425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53" y="4390762"/>
                <a:ext cx="5942781" cy="1185196"/>
              </a:xfrm>
              <a:prstGeom prst="rect">
                <a:avLst/>
              </a:prstGeom>
              <a:blipFill>
                <a:blip r:embed="rId3"/>
                <a:stretch>
                  <a:fillRect l="-10448" t="-123158" b="-16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1606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4328996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051776"/>
              </p:ext>
            </p:extLst>
          </p:nvPr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 (0.99)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8758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𝐂𝐨𝐬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𝑸𝒖𝒆𝒓𝒚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𝑵𝒐𝒕𝒆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0×0.86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8758230" cy="276999"/>
              </a:xfrm>
              <a:prstGeom prst="rect">
                <a:avLst/>
              </a:prstGeom>
              <a:blipFill>
                <a:blip r:embed="rId2"/>
                <a:stretch>
                  <a:fillRect t="-9091" b="-4090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7794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5490534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41196"/>
              </p:ext>
            </p:extLst>
          </p:nvPr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 (0.99)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9191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𝐂𝐨𝐬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𝑸𝒖𝒆𝒓𝒚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𝑵𝒐𝒕𝒆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0.82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0.56×0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0×0.86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9191042" cy="276999"/>
              </a:xfrm>
              <a:prstGeom prst="rect">
                <a:avLst/>
              </a:prstGeom>
              <a:blipFill>
                <a:blip r:embed="rId2"/>
                <a:stretch>
                  <a:fillRect t="-9091" b="-4090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833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5490534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671424"/>
              </p:ext>
            </p:extLst>
          </p:nvPr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 (0.99)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  <a:r>
                        <a:rPr lang="en-QA" b="1" dirty="0"/>
                        <a:t>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9191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𝐂𝐨𝐬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𝑸𝒖𝒆𝒓𝒚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𝑵𝒐𝒕𝒆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0.82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0.56×0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0×0.86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9191042" cy="276999"/>
              </a:xfrm>
              <a:prstGeom prst="rect">
                <a:avLst/>
              </a:prstGeom>
              <a:blipFill>
                <a:blip r:embed="rId2"/>
                <a:stretch>
                  <a:fillRect t="-9091" b="-4090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1542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6652072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/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 (0.99)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  <a:r>
                        <a:rPr lang="en-QA" b="1" dirty="0"/>
                        <a:t>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8886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𝐂𝐨𝐬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𝑸𝒖𝒆𝒓𝒚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𝑵𝒐𝒕𝒆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0.71×0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0×0.86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8886471" cy="276999"/>
              </a:xfrm>
              <a:prstGeom prst="rect">
                <a:avLst/>
              </a:prstGeom>
              <a:blipFill>
                <a:blip r:embed="rId2"/>
                <a:stretch>
                  <a:fillRect l="-143" t="-9091" r="-143" b="-4090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5936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6652072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24775"/>
              </p:ext>
            </p:extLst>
          </p:nvPr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 (0.99)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  <a:r>
                        <a:rPr lang="en-QA" b="1" dirty="0"/>
                        <a:t>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  <a:r>
                        <a:rPr lang="en-QA" b="1" dirty="0"/>
                        <a:t>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8886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𝐂𝐨𝐬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𝑸𝒖𝒆𝒓𝒚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𝑵𝒐𝒕𝒆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0.71×0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0×0.86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8886471" cy="276999"/>
              </a:xfrm>
              <a:prstGeom prst="rect">
                <a:avLst/>
              </a:prstGeom>
              <a:blipFill>
                <a:blip r:embed="rId2"/>
                <a:stretch>
                  <a:fillRect l="-143" t="-9091" r="-143" b="-4090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9711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7813610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/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 (0.99)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  <a:r>
                        <a:rPr lang="en-QA" b="1" dirty="0"/>
                        <a:t>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  <a:r>
                        <a:rPr lang="en-QA" b="1" dirty="0"/>
                        <a:t>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86444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𝐂𝐨𝐬</m:t>
                        </m:r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𝑸𝒖𝒆𝒓𝒚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𝑵𝒐𝒕𝒆</m:t>
                            </m:r>
                            <m:r>
                              <a:rPr lang="en-GB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1×0.86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0×0.5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QA" dirty="0"/>
                  <a:t>.86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8644418" cy="276999"/>
              </a:xfrm>
              <a:prstGeom prst="rect">
                <a:avLst/>
              </a:prstGeom>
              <a:blipFill>
                <a:blip r:embed="rId2"/>
                <a:stretch>
                  <a:fillRect l="-1028" t="-27273" r="-734" b="-545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5078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7813610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51727"/>
              </p:ext>
            </p:extLst>
          </p:nvPr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 (0.99)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  <a:r>
                        <a:rPr lang="en-QA" b="1" dirty="0"/>
                        <a:t> (0.86)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83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513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  <a:r>
                        <a:rPr lang="en-QA" b="1" dirty="0"/>
                        <a:t>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19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  <a:r>
                        <a:rPr lang="en-QA" b="1" dirty="0"/>
                        <a:t>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58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86444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𝐂𝐨𝐬</m:t>
                        </m:r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𝑸𝒖𝒆𝒓𝒚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𝑵𝒐𝒕𝒆</m:t>
                            </m:r>
                            <m:r>
                              <a:rPr lang="en-GB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1×0.86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0×0.5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QA" dirty="0"/>
                  <a:t>.86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8644418" cy="276999"/>
              </a:xfrm>
              <a:prstGeom prst="rect">
                <a:avLst/>
              </a:prstGeom>
              <a:blipFill>
                <a:blip r:embed="rId2"/>
                <a:stretch>
                  <a:fillRect l="-1028" t="-27273" r="-734" b="-545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6043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Next Lecture…</a:t>
            </a:r>
            <a:endParaRPr lang="en-QA" b="1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7E69E7-0F0B-9948-982E-F67293878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Machine Learning- Core Concept </a:t>
            </a:r>
            <a:endParaRPr lang="en-Q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924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References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77715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Schütze</a:t>
            </a:r>
            <a:r>
              <a:rPr lang="en-US" dirty="0"/>
              <a:t>, Hinrich, Christopher D. Manning, and Prabhakar Raghavan. </a:t>
            </a:r>
            <a:r>
              <a:rPr lang="en-US" i="1" dirty="0"/>
              <a:t>Introduction to information retrieval</a:t>
            </a:r>
            <a:r>
              <a:rPr lang="en-US" dirty="0"/>
              <a:t>. Vol. 39. Cambridge: Cambridge University Press, 2008.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1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term-document </a:t>
            </a:r>
            <a:r>
              <a:rPr lang="en-GB" b="1" i="1" dirty="0"/>
              <a:t>count matrix </a:t>
            </a:r>
            <a:r>
              <a:rPr lang="en-GB" dirty="0"/>
              <a:t>of our earlier example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37573A-BA0F-6C47-B9DD-EDD1955790EB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/>
              <p:nvPr/>
            </p:nvSpPr>
            <p:spPr>
              <a:xfrm>
                <a:off x="3998862" y="5893186"/>
                <a:ext cx="3067506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862" y="5893186"/>
                <a:ext cx="3067506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19C8CF7-D0CE-E647-99C5-19375BE17149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rot="5400000">
            <a:off x="5592499" y="5389686"/>
            <a:ext cx="443616" cy="56338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B17229-9754-D54B-935D-22320855FA3E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578783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578783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4795D0D-126F-FE4F-B32A-D38C07DEBDBA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16200000" flipH="1">
            <a:off x="8847830" y="5354487"/>
            <a:ext cx="453865" cy="633034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75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And, 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/>
              <p:nvPr/>
            </p:nvSpPr>
            <p:spPr>
              <a:xfrm>
                <a:off x="291821" y="5893186"/>
                <a:ext cx="7933006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𝟒𝟕𝟕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1" y="5893186"/>
                <a:ext cx="7933006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FDE2460-0BE9-2B46-98EB-94BCC66C310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4952605" y="4749792"/>
            <a:ext cx="449114" cy="183767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0183F92-CA12-1F40-94D4-8C19E52EFEDA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529090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529090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E89B9E6-17AF-774E-9FAC-2D4A7B442748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16200000" flipH="1">
            <a:off x="8835406" y="5366910"/>
            <a:ext cx="453865" cy="608187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4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And, here is the respective term-document </a:t>
            </a:r>
            <a:r>
              <a:rPr lang="en-GB" b="1" i="1" dirty="0"/>
              <a:t>TF.IDF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0.77815125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/>
              <p:nvPr/>
            </p:nvSpPr>
            <p:spPr>
              <a:xfrm>
                <a:off x="291821" y="5893186"/>
                <a:ext cx="10492359" cy="724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  <m:r>
                        <a:rPr lang="en-QA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QA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𝑑𝑓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𝐻𝑒𝑎𝑑𝑎𝑐h𝑒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𝟒𝟕𝟕</m:t>
                      </m:r>
                      <m:r>
                        <a:rPr lang="en-QA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1" y="5893186"/>
                <a:ext cx="10492359" cy="724494"/>
              </a:xfrm>
              <a:prstGeom prst="rect">
                <a:avLst/>
              </a:prstGeom>
              <a:blipFill>
                <a:blip r:embed="rId2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FDE2460-0BE9-2B46-98EB-94BCC66C310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5592443" y="5389630"/>
            <a:ext cx="449114" cy="55799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And, here is the respective term-document </a:t>
            </a:r>
            <a:r>
              <a:rPr lang="en-GB" b="1" i="1" dirty="0"/>
              <a:t>TF.IDF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0.77815125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D71B3E9-3DEF-304E-A4EF-87C5050B7F70}"/>
              </a:ext>
            </a:extLst>
          </p:cNvPr>
          <p:cNvSpPr/>
          <p:nvPr/>
        </p:nvSpPr>
        <p:spPr>
          <a:xfrm>
            <a:off x="5439654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4A5EB0-E4F5-374F-A449-FD044DC6D23A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3D46FE-6998-F64C-AF7D-06B711890431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3328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3D46FE-6998-F64C-AF7D-06B711890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332823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8428C038-28D2-0E46-A184-779F12EB7559}"/>
              </a:ext>
            </a:extLst>
          </p:cNvPr>
          <p:cNvCxnSpPr>
            <a:cxnSpLocks/>
          </p:cNvCxnSpPr>
          <p:nvPr/>
        </p:nvCxnSpPr>
        <p:spPr>
          <a:xfrm rot="5400000">
            <a:off x="5258525" y="5133748"/>
            <a:ext cx="521652" cy="1153296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39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54896</TotalTime>
  <Words>3899</Words>
  <Application>Microsoft Macintosh PowerPoint</Application>
  <PresentationFormat>Widescreen</PresentationFormat>
  <Paragraphs>1639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Office Theme</vt:lpstr>
      <vt:lpstr>AI for Medicine </vt:lpstr>
      <vt:lpstr>Today…</vt:lpstr>
      <vt:lpstr>Outline </vt:lpstr>
      <vt:lpstr>TF.IDF (or TF-IDF) Weighting</vt:lpstr>
      <vt:lpstr>TF.IDF (or TF-IDF) Weighting</vt:lpstr>
      <vt:lpstr>TF.IDF: Example</vt:lpstr>
      <vt:lpstr>TF.IDF: Example</vt:lpstr>
      <vt:lpstr>TF.IDF: Example</vt:lpstr>
      <vt:lpstr>TF.IDF: Example</vt:lpstr>
      <vt:lpstr>Outline </vt:lpstr>
      <vt:lpstr>Vectors</vt:lpstr>
      <vt:lpstr>Unit Vectors</vt:lpstr>
      <vt:lpstr>Vector Magnitude</vt:lpstr>
      <vt:lpstr>Vector Normalization</vt:lpstr>
      <vt:lpstr>Vector Normalization</vt:lpstr>
      <vt:lpstr>Vector Normalization</vt:lpstr>
      <vt:lpstr>Vector Normalization</vt:lpstr>
      <vt:lpstr>Outline </vt:lpstr>
      <vt:lpstr>The Vector Space Model</vt:lpstr>
      <vt:lpstr>The Vector Space Model</vt:lpstr>
      <vt:lpstr>The Vector Space Model</vt:lpstr>
      <vt:lpstr>The Vector Space Model</vt:lpstr>
      <vt:lpstr>The Vector Space Model</vt:lpstr>
      <vt:lpstr>The Vector Space Model</vt:lpstr>
      <vt:lpstr>The Vector Space Model</vt:lpstr>
      <vt:lpstr>The Vector Space Model</vt:lpstr>
      <vt:lpstr>The Vector Space Model</vt:lpstr>
      <vt:lpstr>The Vector Space Model</vt:lpstr>
      <vt:lpstr>The Vector Space Model</vt:lpstr>
      <vt:lpstr>The Vector Space Model</vt:lpstr>
      <vt:lpstr>The Vector Space Model</vt:lpstr>
      <vt:lpstr>Ranking Based on Distance</vt:lpstr>
      <vt:lpstr>Ranking Based on Distance</vt:lpstr>
      <vt:lpstr>If Not Distance then What?</vt:lpstr>
      <vt:lpstr>Outline </vt:lpstr>
      <vt:lpstr>Angle vs. Cosine</vt:lpstr>
      <vt:lpstr>Angle vs. Cosine</vt:lpstr>
      <vt:lpstr>Angle vs. Cosine</vt:lpstr>
      <vt:lpstr>Angle vs. Cosine</vt:lpstr>
      <vt:lpstr>Angle vs. Cosine</vt:lpstr>
      <vt:lpstr>Angle vs. Cosine</vt:lpstr>
      <vt:lpstr>Cosine Similarity</vt:lpstr>
      <vt:lpstr>Cosine Similarity Illustrated</vt:lpstr>
      <vt:lpstr>Cosine Similarity And Ranking Illustrated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Next Lecture…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649</cp:revision>
  <dcterms:created xsi:type="dcterms:W3CDTF">2021-01-17T12:09:16Z</dcterms:created>
  <dcterms:modified xsi:type="dcterms:W3CDTF">2023-02-10T13:10:45Z</dcterms:modified>
</cp:coreProperties>
</file>